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43" r:id="rId1"/>
  </p:sldMasterIdLst>
  <p:notesMasterIdLst>
    <p:notesMasterId r:id="rId16"/>
  </p:notesMasterIdLst>
  <p:sldIdLst>
    <p:sldId id="328" r:id="rId2"/>
    <p:sldId id="350" r:id="rId3"/>
    <p:sldId id="378" r:id="rId4"/>
    <p:sldId id="373" r:id="rId5"/>
    <p:sldId id="374" r:id="rId6"/>
    <p:sldId id="376" r:id="rId7"/>
    <p:sldId id="377" r:id="rId8"/>
    <p:sldId id="375" r:id="rId9"/>
    <p:sldId id="383" r:id="rId10"/>
    <p:sldId id="324" r:id="rId11"/>
    <p:sldId id="384" r:id="rId12"/>
    <p:sldId id="380" r:id="rId13"/>
    <p:sldId id="379" r:id="rId14"/>
    <p:sldId id="372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7FD"/>
    <a:srgbClr val="CCECFF"/>
    <a:srgbClr val="66FFFF"/>
    <a:srgbClr val="FF3399"/>
    <a:srgbClr val="FF66FF"/>
    <a:srgbClr val="FFCC00"/>
    <a:srgbClr val="FFFF00"/>
    <a:srgbClr val="000099"/>
    <a:srgbClr val="665B46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3" autoAdjust="0"/>
    <p:restoredTop sz="94711" autoAdjust="0"/>
  </p:normalViewPr>
  <p:slideViewPr>
    <p:cSldViewPr>
      <p:cViewPr>
        <p:scale>
          <a:sx n="70" d="100"/>
          <a:sy n="70" d="100"/>
        </p:scale>
        <p:origin x="-1037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3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3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0FB29F-C1BC-4F6D-88C4-356D9DC5C2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051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7200" b="1" u="sng">
                <a:solidFill>
                  <a:srgbClr val="3333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7200" b="1" u="sng">
                <a:solidFill>
                  <a:srgbClr val="3333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7200" b="1" u="sng">
                <a:solidFill>
                  <a:srgbClr val="3333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7200" b="1" u="sng">
                <a:solidFill>
                  <a:srgbClr val="3333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7200" b="1" u="sng">
                <a:solidFill>
                  <a:srgbClr val="3333FF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 u="sng">
                <a:solidFill>
                  <a:srgbClr val="3333FF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 u="sng">
                <a:solidFill>
                  <a:srgbClr val="3333FF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 u="sng">
                <a:solidFill>
                  <a:srgbClr val="3333FF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 u="sng">
                <a:solidFill>
                  <a:srgbClr val="3333FF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12C6BE0-EBDA-4791-9381-7222C840DD11}" type="slidenum">
              <a:rPr lang="ru-RU" sz="1200" b="0" u="none" smtClean="0">
                <a:solidFill>
                  <a:schemeClr val="tx1"/>
                </a:solidFill>
              </a:rPr>
              <a:pPr eaLnBrk="1" hangingPunct="1"/>
              <a:t>1</a:t>
            </a:fld>
            <a:endParaRPr lang="ru-RU" sz="1200" b="0" u="none" smtClean="0">
              <a:solidFill>
                <a:schemeClr val="tx1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FB29F-C1BC-4F6D-88C4-356D9DC5C2EA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FB29F-C1BC-4F6D-88C4-356D9DC5C2EA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Эволюция </a:t>
            </a:r>
            <a:r>
              <a:rPr lang="ru-RU" dirty="0" err="1" smtClean="0"/>
              <a:t>Клёпы</a:t>
            </a:r>
            <a:r>
              <a:rPr lang="ru-RU" dirty="0" smtClean="0"/>
              <a:t>.</a:t>
            </a:r>
            <a:r>
              <a:rPr lang="ru-RU" baseline="0" dirty="0" smtClean="0"/>
              <a:t> Придумали дети. Про ее характер, что символизирует.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FB29F-C1BC-4F6D-88C4-356D9DC5C2EA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FB29F-C1BC-4F6D-88C4-356D9DC5C2E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FB29F-C1BC-4F6D-88C4-356D9DC5C2EA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FB29F-C1BC-4F6D-88C4-356D9DC5C2EA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FB29F-C1BC-4F6D-88C4-356D9DC5C2EA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FB29F-C1BC-4F6D-88C4-356D9DC5C2EA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FB29F-C1BC-4F6D-88C4-356D9DC5C2EA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342D8D0-29AB-4199-82A8-D76758A93357}" type="datetimeFigureOut">
              <a:rPr lang="ru-RU"/>
              <a:pPr>
                <a:defRPr/>
              </a:pPr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33031C4-7CF5-461F-A279-A6D336DD0D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041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A7D0F3B-CC17-4C7B-A1CD-BB668097C67C}" type="datetimeFigureOut">
              <a:rPr lang="ru-RU"/>
              <a:pPr>
                <a:defRPr/>
              </a:pPr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487DB42-3368-4CEC-B2E7-93FDA62B0B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866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5E9FE58-C3E7-4B06-B798-1D26C72AB342}" type="datetimeFigureOut">
              <a:rPr lang="ru-RU"/>
              <a:pPr>
                <a:defRPr/>
              </a:pPr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8255A70-F5A6-4599-A9B8-51967582BD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074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54DE281-1535-4934-BA6A-071E9CDF8F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850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C7DBC-C7BE-43B9-ABF5-81748589CF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298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1806791-8884-4AA0-A659-E80765E242D8}" type="datetimeFigureOut">
              <a:rPr lang="ru-RU"/>
              <a:pPr>
                <a:defRPr/>
              </a:pPr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24D2D02-9259-427E-BBF5-7AA502B3B9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82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5B8B653-F9DD-4647-B2F9-F4AAB956C195}" type="datetimeFigureOut">
              <a:rPr lang="ru-RU"/>
              <a:pPr>
                <a:defRPr/>
              </a:pPr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C41F125-EAE0-4C75-9AE6-A470E5DFF1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29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1CC34E4-AB75-479A-89DF-304A9EA34AF9}" type="datetimeFigureOut">
              <a:rPr lang="ru-RU"/>
              <a:pPr>
                <a:defRPr/>
              </a:pPr>
              <a:t>16.04.2015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9AAF0AA-DC50-4AFB-9866-42BF32CDAD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782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83F9DC2-62FC-44DF-B499-DB318875C3C2}" type="datetimeFigureOut">
              <a:rPr lang="ru-RU"/>
              <a:pPr>
                <a:defRPr/>
              </a:pPr>
              <a:t>16.04.2015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B5847D-5EAE-40D8-B136-ACFDA15286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5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4048282-BFE6-4973-ABF3-51980FC8E0C0}" type="datetimeFigureOut">
              <a:rPr lang="ru-RU"/>
              <a:pPr>
                <a:defRPr/>
              </a:pPr>
              <a:t>16.04.2015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71CEAA2-D1A5-4C64-9E9F-06BC901F95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025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F3C1F73-B9D5-4069-B728-84E97114264C}" type="datetimeFigureOut">
              <a:rPr lang="ru-RU"/>
              <a:pPr>
                <a:defRPr/>
              </a:pPr>
              <a:t>16.04.2015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9891796-487C-4549-A71D-445FC3A5FB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35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58CB54D-A115-4693-9A38-175C783D2A6F}" type="datetimeFigureOut">
              <a:rPr lang="ru-RU"/>
              <a:pPr>
                <a:defRPr/>
              </a:pPr>
              <a:t>16.04.2015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DA6244F-80AA-420F-9D1B-60994BD51B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522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23E4886-93DE-448B-8133-A47335B03B5D}" type="datetimeFigureOut">
              <a:rPr lang="ru-RU"/>
              <a:pPr>
                <a:defRPr/>
              </a:pPr>
              <a:t>16.04.2015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C03E1A6-6029-4847-95A5-9044AB4E04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271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E35655D-9129-4F97-AEA8-6944D83FD00E}" type="datetimeFigureOut">
              <a:rPr lang="ru-RU"/>
              <a:pPr>
                <a:defRPr/>
              </a:pPr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B3D74F5-4896-4DCD-80F1-EDCF6A6CB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49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png"/><Relationship Id="rId9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82.png"/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11" Type="http://schemas.openxmlformats.org/officeDocument/2006/relationships/image" Target="../media/image98.jpeg"/><Relationship Id="rId5" Type="http://schemas.openxmlformats.org/officeDocument/2006/relationships/image" Target="../media/image92.png"/><Relationship Id="rId10" Type="http://schemas.openxmlformats.org/officeDocument/2006/relationships/image" Target="../media/image97.gif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8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image" Target="../media/image8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24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35.pn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7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1.png"/><Relationship Id="rId10" Type="http://schemas.openxmlformats.org/officeDocument/2006/relationships/image" Target="../media/image56.jpeg"/><Relationship Id="rId4" Type="http://schemas.openxmlformats.org/officeDocument/2006/relationships/image" Target="../media/image52.gif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jpe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57.jpe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2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1" name="Picture 3" descr="zvez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5500">
            <a:off x="8316913" y="5661025"/>
            <a:ext cx="433387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4" descr="zvez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5500">
            <a:off x="3366977" y="329132"/>
            <a:ext cx="430213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3" name="Picture 5" descr="zvez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5500">
            <a:off x="7806365" y="2530846"/>
            <a:ext cx="48418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5" name="Picture 7" descr="zvez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5500">
            <a:off x="735859" y="2847764"/>
            <a:ext cx="494664" cy="79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8" name="Picture 10" descr="zvez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5500">
            <a:off x="761141" y="4921177"/>
            <a:ext cx="6286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60" name="Picture 12" descr="zvez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5500">
            <a:off x="8316913" y="4005263"/>
            <a:ext cx="295275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OGuseva\Презентации\Prezentacja\nadpi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046" y="785794"/>
            <a:ext cx="8481672" cy="2073298"/>
          </a:xfrm>
          <a:prstGeom prst="rect">
            <a:avLst/>
          </a:prstGeom>
          <a:noFill/>
        </p:spPr>
      </p:pic>
      <p:pic>
        <p:nvPicPr>
          <p:cNvPr id="1027" name="Picture 3" descr="D:\OGuseva\Презентации\Prezentacja\tro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48" y="857232"/>
            <a:ext cx="8001024" cy="6000768"/>
          </a:xfrm>
          <a:prstGeom prst="rect">
            <a:avLst/>
          </a:prstGeom>
          <a:noFill/>
          <a:effectLst>
            <a:outerShdw blurRad="127000" dist="38100" dir="2700000" sx="102000" sy="102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81261" name="Picture 13" descr="zvez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5500">
            <a:off x="2701181" y="2531363"/>
            <a:ext cx="3079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505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81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81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812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812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785786" y="1357298"/>
            <a:ext cx="4929222" cy="3357586"/>
          </a:xfrm>
          <a:prstGeom prst="roundRect">
            <a:avLst>
              <a:gd name="adj" fmla="val 7445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 indent="180000">
              <a:buFont typeface="Arial" pitchFamily="34" charset="0"/>
              <a:buChar char="•"/>
            </a:pPr>
            <a:r>
              <a:rPr lang="ru-RU" b="1" dirty="0" err="1" smtClean="0">
                <a:solidFill>
                  <a:schemeClr val="tx1"/>
                </a:solidFill>
              </a:rPr>
              <a:t>Клёп-уроки</a:t>
            </a:r>
            <a:r>
              <a:rPr lang="ru-RU" sz="1500" dirty="0" smtClean="0">
                <a:solidFill>
                  <a:schemeClr val="tx1"/>
                </a:solidFill>
              </a:rPr>
              <a:t> – праздничные мероприятия, 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проводимые редакцией. Учиться с </a:t>
            </a:r>
            <a:r>
              <a:rPr lang="ru-RU" sz="1500" dirty="0" err="1" smtClean="0">
                <a:solidFill>
                  <a:schemeClr val="tx1"/>
                </a:solidFill>
              </a:rPr>
              <a:t>Клёпой</a:t>
            </a:r>
            <a:r>
              <a:rPr lang="ru-RU" sz="1500" dirty="0" smtClean="0">
                <a:solidFill>
                  <a:schemeClr val="tx1"/>
                </a:solidFill>
              </a:rPr>
              <a:t> – 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это весело!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b="1" dirty="0" smtClean="0">
                <a:solidFill>
                  <a:schemeClr val="tx1"/>
                </a:solidFill>
              </a:rPr>
              <a:t>Участие</a:t>
            </a:r>
            <a:r>
              <a:rPr lang="ru-RU" sz="1500" dirty="0" smtClean="0">
                <a:solidFill>
                  <a:schemeClr val="tx1"/>
                </a:solidFill>
              </a:rPr>
              <a:t> в библиотечных, школьных, 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городских праздниках.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b="1" dirty="0" smtClean="0">
                <a:solidFill>
                  <a:schemeClr val="tx1"/>
                </a:solidFill>
              </a:rPr>
              <a:t>Организация</a:t>
            </a:r>
            <a:r>
              <a:rPr lang="ru-RU" sz="1500" dirty="0" smtClean="0">
                <a:solidFill>
                  <a:schemeClr val="tx1"/>
                </a:solidFill>
              </a:rPr>
              <a:t> детского досуга.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b="1" dirty="0" smtClean="0">
                <a:solidFill>
                  <a:schemeClr val="tx1"/>
                </a:solidFill>
              </a:rPr>
              <a:t>Участие</a:t>
            </a:r>
            <a:r>
              <a:rPr lang="ru-RU" sz="1500" dirty="0" smtClean="0">
                <a:solidFill>
                  <a:schemeClr val="tx1"/>
                </a:solidFill>
              </a:rPr>
              <a:t> в международных выставках, 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встречах, съездах.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b="1" dirty="0" smtClean="0">
                <a:solidFill>
                  <a:schemeClr val="tx1"/>
                </a:solidFill>
              </a:rPr>
              <a:t>Активная поддержка</a:t>
            </a:r>
            <a:r>
              <a:rPr lang="ru-RU" sz="1500" dirty="0" smtClean="0">
                <a:solidFill>
                  <a:schemeClr val="tx1"/>
                </a:solidFill>
              </a:rPr>
              <a:t> социально значимых  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проектов.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1538" y="357166"/>
            <a:ext cx="6786610" cy="5283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ts val="3400"/>
              </a:lnSpc>
              <a:defRPr/>
            </a:pP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Клёп-события</a:t>
            </a:r>
            <a:endParaRPr lang="ru-RU" sz="3200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1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1345" y="2143116"/>
            <a:ext cx="1520919" cy="2286016"/>
          </a:xfrm>
          <a:prstGeom prst="roundRect">
            <a:avLst>
              <a:gd name="adj" fmla="val 11084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1299999"/>
            </a:camera>
            <a:lightRig rig="threePt" dir="t"/>
          </a:scene3d>
        </p:spPr>
      </p:pic>
      <p:sp>
        <p:nvSpPr>
          <p:cNvPr id="8" name="Овальная выноска 7"/>
          <p:cNvSpPr/>
          <p:nvPr/>
        </p:nvSpPr>
        <p:spPr>
          <a:xfrm>
            <a:off x="5572132" y="1357298"/>
            <a:ext cx="3286148" cy="1428760"/>
          </a:xfrm>
          <a:prstGeom prst="wedgeEllipseCallout">
            <a:avLst>
              <a:gd name="adj1" fmla="val 21712"/>
              <a:gd name="adj2" fmla="val 101158"/>
            </a:avLst>
          </a:prstGeom>
          <a:solidFill>
            <a:schemeClr val="bg1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Представления 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 участием </a:t>
            </a:r>
            <a:r>
              <a:rPr lang="ru-RU" sz="2000" b="1" dirty="0" err="1" smtClean="0">
                <a:solidFill>
                  <a:srgbClr val="FF0000"/>
                </a:solidFill>
              </a:rPr>
              <a:t>Клёпы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1600" dirty="0" smtClean="0">
                <a:solidFill>
                  <a:srgbClr val="0070C0"/>
                </a:solidFill>
              </a:rPr>
              <a:t>проходят на самых разных площадках!</a:t>
            </a:r>
          </a:p>
        </p:txBody>
      </p:sp>
      <p:pic>
        <p:nvPicPr>
          <p:cNvPr id="4099" name="Picture 3" descr="D:\OGuseva\Презентации\Фото\выстав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4286256"/>
            <a:ext cx="2857520" cy="2196208"/>
          </a:xfrm>
          <a:prstGeom prst="roundRect">
            <a:avLst>
              <a:gd name="adj" fmla="val 8709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4101" name="Picture 5" descr="D:\OGuseva\Презентации\Сувенирка\дети-флажки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4786322"/>
            <a:ext cx="2558232" cy="1714512"/>
          </a:xfrm>
          <a:prstGeom prst="roundRect">
            <a:avLst>
              <a:gd name="adj" fmla="val 11537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1299999"/>
            </a:camera>
            <a:lightRig rig="threePt" dir="t"/>
          </a:scene3d>
        </p:spPr>
      </p:pic>
      <p:pic>
        <p:nvPicPr>
          <p:cNvPr id="5" name="Picture 5" descr="5_slai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05532" y="2571744"/>
            <a:ext cx="3167062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D:\OGuseva\Презентации\Фото\РГДБ. Клёп-урок. 2012-2013. Фото\дети-играют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488" y="4500570"/>
            <a:ext cx="2286016" cy="1931221"/>
          </a:xfrm>
          <a:prstGeom prst="roundRect">
            <a:avLst>
              <a:gd name="adj" fmla="val 9493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59529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142984"/>
            <a:ext cx="7570813" cy="537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1928794" y="1357298"/>
            <a:ext cx="3714776" cy="2428892"/>
          </a:xfrm>
          <a:prstGeom prst="roundRect">
            <a:avLst>
              <a:gd name="adj" fmla="val 7445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Организуются детьми,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их родителями, учителями, библиотечными работниками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в разных городах России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и даже в других странах,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где говорят по-русски!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1538" y="357166"/>
            <a:ext cx="6786610" cy="5283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ts val="3400"/>
              </a:lnSpc>
              <a:defRPr/>
            </a:pP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Клёп-клубы</a:t>
            </a:r>
            <a:endParaRPr lang="ru-RU" sz="3200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17" name="Picture 22" descr="Deti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4357694"/>
            <a:ext cx="2806652" cy="1908857"/>
          </a:xfrm>
          <a:prstGeom prst="roundRect">
            <a:avLst>
              <a:gd name="adj" fmla="val 11468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00000"/>
            </a:camera>
            <a:lightRig rig="threePt" dir="t"/>
          </a:scene3d>
        </p:spPr>
      </p:pic>
      <p:pic>
        <p:nvPicPr>
          <p:cNvPr id="14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785926"/>
            <a:ext cx="2000264" cy="166737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00000"/>
            </a:camera>
            <a:lightRig rig="threePt" dir="t"/>
          </a:scene3d>
        </p:spPr>
      </p:pic>
      <p:pic>
        <p:nvPicPr>
          <p:cNvPr id="15" name="Picture 30" descr="Deti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r="6299"/>
          <a:stretch>
            <a:fillRect/>
          </a:stretch>
        </p:blipFill>
        <p:spPr bwMode="auto">
          <a:xfrm>
            <a:off x="428596" y="4071942"/>
            <a:ext cx="1884361" cy="2428868"/>
          </a:xfrm>
          <a:prstGeom prst="roundRect">
            <a:avLst>
              <a:gd name="adj" fmla="val 6927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09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1" descr="Deti_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4286256"/>
            <a:ext cx="2813855" cy="2214578"/>
          </a:xfrm>
          <a:prstGeom prst="roundRect">
            <a:avLst>
              <a:gd name="adj" fmla="val 7914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12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Documents and Settings\Admin.KLEPA\Рабочий стол\ND\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5621975" y="2021835"/>
            <a:ext cx="1785950" cy="2457140"/>
          </a:xfrm>
          <a:prstGeom prst="roundRect">
            <a:avLst>
              <a:gd name="adj" fmla="val 11318"/>
            </a:avLst>
          </a:prstGeom>
          <a:noFill/>
          <a:scene3d>
            <a:camera prst="orthographicFront">
              <a:rot lat="0" lon="0" rev="600000"/>
            </a:camera>
            <a:lightRig rig="threePt" dir="t"/>
          </a:scene3d>
        </p:spPr>
      </p:pic>
      <p:sp>
        <p:nvSpPr>
          <p:cNvPr id="8" name="Овальная выноска 7"/>
          <p:cNvSpPr/>
          <p:nvPr/>
        </p:nvSpPr>
        <p:spPr>
          <a:xfrm>
            <a:off x="5429256" y="1500174"/>
            <a:ext cx="3357586" cy="1428760"/>
          </a:xfrm>
          <a:prstGeom prst="wedgeEllipseCallout">
            <a:avLst>
              <a:gd name="adj1" fmla="val 25305"/>
              <a:gd name="adj2" fmla="val 89020"/>
            </a:avLst>
          </a:prstGeom>
          <a:solidFill>
            <a:schemeClr val="bg1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ru-RU" b="1" dirty="0" smtClean="0">
                <a:solidFill>
                  <a:srgbClr val="0070C0"/>
                </a:solidFill>
              </a:rPr>
              <a:t>Мои друзья зовутся</a:t>
            </a:r>
          </a:p>
          <a:p>
            <a:pPr algn="ctr">
              <a:lnSpc>
                <a:spcPts val="2400"/>
              </a:lnSpc>
              <a:spcAft>
                <a:spcPts val="500"/>
              </a:spcAft>
            </a:pPr>
            <a:r>
              <a:rPr lang="ru-RU" sz="2000" b="1" dirty="0" err="1" smtClean="0">
                <a:solidFill>
                  <a:srgbClr val="FF0000"/>
                </a:solidFill>
              </a:rPr>
              <a:t>Клёпаманы</a:t>
            </a:r>
            <a:r>
              <a:rPr lang="ru-RU" sz="2000" b="1" dirty="0" smtClean="0">
                <a:solidFill>
                  <a:srgbClr val="FF0000"/>
                </a:solidFill>
              </a:rPr>
              <a:t>!</a:t>
            </a:r>
          </a:p>
          <a:p>
            <a:pPr algn="ctr"/>
            <a:r>
              <a:rPr lang="ru-RU" sz="1600" dirty="0" smtClean="0">
                <a:solidFill>
                  <a:srgbClr val="0070C0"/>
                </a:solidFill>
              </a:rPr>
              <a:t>Пополняйте наши клубы!</a:t>
            </a:r>
          </a:p>
        </p:txBody>
      </p:sp>
      <p:pic>
        <p:nvPicPr>
          <p:cNvPr id="5" name="Picture 5" descr="5_slai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05532" y="2571744"/>
            <a:ext cx="3167062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529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OGuseva\Презентации\Prezentacja\modern_globe_blue_and_green_connection_vector_illustration_267455\Modern Globe Blue and Green Connection Vector Illustration\Modern Globe Blue and Green Connection Vector Illustrati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1571612"/>
            <a:ext cx="3839064" cy="379071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71538" y="357166"/>
            <a:ext cx="6786610" cy="5283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ts val="3400"/>
              </a:lnSpc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Партнеры</a:t>
            </a:r>
            <a:endParaRPr lang="ru-RU" sz="3200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5786446" y="1357298"/>
            <a:ext cx="3000396" cy="1571636"/>
          </a:xfrm>
          <a:prstGeom prst="wedgeEllipseCallout">
            <a:avLst>
              <a:gd name="adj1" fmla="val 23121"/>
              <a:gd name="adj2" fmla="val 92631"/>
            </a:avLst>
          </a:prstGeom>
          <a:solidFill>
            <a:schemeClr val="bg1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Давайте работать вместе!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Вместе – интереснее!</a:t>
            </a:r>
          </a:p>
        </p:txBody>
      </p:sp>
      <p:pic>
        <p:nvPicPr>
          <p:cNvPr id="16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4429132"/>
            <a:ext cx="1511517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D:\OGuseva\Презентации\Логотипы\log-rg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5143512"/>
            <a:ext cx="1428760" cy="626306"/>
          </a:xfrm>
          <a:prstGeom prst="rect">
            <a:avLst/>
          </a:prstGeom>
          <a:noFill/>
        </p:spPr>
      </p:pic>
      <p:pic>
        <p:nvPicPr>
          <p:cNvPr id="3077" name="Picture 5" descr="D:\OGuseva\Презентации\Логотипы\Rospecha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3286124"/>
            <a:ext cx="1375290" cy="1435085"/>
          </a:xfrm>
          <a:prstGeom prst="roundRect">
            <a:avLst/>
          </a:prstGeom>
          <a:noFill/>
        </p:spPr>
      </p:pic>
      <p:pic>
        <p:nvPicPr>
          <p:cNvPr id="3078" name="Picture 6" descr="D:\OGuseva\Презентации\Логотипы\kinotavrik_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0298" y="1500174"/>
            <a:ext cx="1329079" cy="857256"/>
          </a:xfrm>
          <a:prstGeom prst="roundRect">
            <a:avLst/>
          </a:prstGeom>
          <a:noFill/>
        </p:spPr>
      </p:pic>
      <p:pic>
        <p:nvPicPr>
          <p:cNvPr id="3079" name="Picture 7" descr="D:\OGuseva\Презентации\Логотипы\logo minkult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43174" y="3714752"/>
            <a:ext cx="1714512" cy="1356418"/>
          </a:xfrm>
          <a:prstGeom prst="roundRect">
            <a:avLst/>
          </a:prstGeom>
          <a:noFill/>
        </p:spPr>
      </p:pic>
      <p:pic>
        <p:nvPicPr>
          <p:cNvPr id="3081" name="Picture 9" descr="D:\OGuseva\Презентации\Логотипы\logo_0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57686" y="5715016"/>
            <a:ext cx="2500330" cy="908453"/>
          </a:xfrm>
          <a:prstGeom prst="rect">
            <a:avLst/>
          </a:prstGeom>
          <a:noFill/>
        </p:spPr>
      </p:pic>
      <p:pic>
        <p:nvPicPr>
          <p:cNvPr id="3083" name="Picture 11" descr="D:\OGuseva\Презентации\Логотипы\logo_white_part4_1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158" y="2000240"/>
            <a:ext cx="1799345" cy="928694"/>
          </a:xfrm>
          <a:prstGeom prst="roundRect">
            <a:avLst/>
          </a:prstGeom>
          <a:noFill/>
        </p:spPr>
      </p:pic>
      <p:pic>
        <p:nvPicPr>
          <p:cNvPr id="3084" name="Picture 12" descr="D:\OGuseva\Презентации\Логотипы\17333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71670" y="5357826"/>
            <a:ext cx="1782722" cy="1192409"/>
          </a:xfrm>
          <a:prstGeom prst="roundRect">
            <a:avLst/>
          </a:prstGeom>
          <a:noFill/>
        </p:spPr>
      </p:pic>
      <p:pic>
        <p:nvPicPr>
          <p:cNvPr id="3085" name="Picture 13" descr="D:\OGuseva\Презентации\Логотипы\dvorec_pionerov_color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286248" y="2428868"/>
            <a:ext cx="1402031" cy="785818"/>
          </a:xfrm>
          <a:prstGeom prst="roundRect">
            <a:avLst/>
          </a:prstGeom>
          <a:noFill/>
        </p:spPr>
      </p:pic>
      <p:pic>
        <p:nvPicPr>
          <p:cNvPr id="41" name="Picture 5" descr="5_slaid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905532" y="2571744"/>
            <a:ext cx="3167062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529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000232" y="270197"/>
            <a:ext cx="507209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ts val="3600"/>
              </a:lnSpc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Возможности для рекламодателей</a:t>
            </a:r>
            <a:endParaRPr lang="ru-RU" sz="3200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2" name="Picture 11" descr="Вместе_ико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4857760"/>
            <a:ext cx="1829898" cy="170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OGuseva\Презентации\Примеры рекламы\RZ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714488"/>
            <a:ext cx="2124281" cy="15001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2052" name="Picture 4" descr="D:\OGuseva\Презентации\Примеры рекламы\ржд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143248"/>
            <a:ext cx="785818" cy="135080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20999999"/>
            </a:camera>
            <a:lightRig rig="threePt" dir="t"/>
          </a:scene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00298" y="1500174"/>
          <a:ext cx="6215106" cy="4857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5106"/>
              </a:tblGrid>
              <a:tr h="4073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Вид рекламной услуги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</a:tr>
              <a:tr h="104632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Размещение рекламы в печатных изданиях: журналах, альманахах, книгах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на основе материала заказчика:</a:t>
                      </a:r>
                    </a:p>
                    <a:p>
                      <a:pPr marL="72000" indent="180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рекламные</a:t>
                      </a:r>
                      <a:r>
                        <a:rPr lang="ru-RU" sz="1400" b="0" baseline="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модули </a:t>
                      </a: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на обложках и </a:t>
                      </a:r>
                      <a:r>
                        <a:rPr lang="ru-RU" sz="1400" b="0" baseline="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на страницах издания</a:t>
                      </a:r>
                    </a:p>
                    <a:p>
                      <a:pPr marL="72000" indent="180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b="0" baseline="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создание тематической публикации (статьи, рубрики, главы) </a:t>
                      </a:r>
                      <a:endParaRPr lang="ru-RU" sz="1400" b="0" dirty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2D7FD"/>
                    </a:solidFill>
                  </a:tcPr>
                </a:tc>
              </a:tr>
              <a:tr h="138441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Размещение рекламы на портале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www.klepa.ru</a:t>
                      </a: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:</a:t>
                      </a:r>
                      <a:endParaRPr lang="en-US" sz="1400" b="0" dirty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72000" indent="180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b="0" kern="12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создание</a:t>
                      </a:r>
                      <a:r>
                        <a:rPr lang="ru-RU" sz="14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0" kern="12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баннеров</a:t>
                      </a:r>
                    </a:p>
                    <a:p>
                      <a:pPr marL="72000" indent="180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размещение в новостях с оформлением</a:t>
                      </a:r>
                    </a:p>
                    <a:p>
                      <a:pPr marL="72000" indent="180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размещение в бегущей строке</a:t>
                      </a:r>
                    </a:p>
                    <a:p>
                      <a:pPr marL="72000" indent="180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размещение и поддержание анонса в </a:t>
                      </a:r>
                      <a:r>
                        <a:rPr lang="ru-RU" sz="1400" b="0" dirty="0" err="1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соцсетях</a:t>
                      </a: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и на тематических</a:t>
                      </a:r>
                      <a:r>
                        <a:rPr lang="ru-RU" sz="1400" b="0" baseline="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форумах</a:t>
                      </a:r>
                    </a:p>
                    <a:p>
                      <a:pPr marL="72000" marR="0" indent="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400" b="0" baseline="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рассылка по базе 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(более 25 тыс. адресов)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</a:tr>
              <a:tr h="4153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Разработка дизайна и печать полиграфии</a:t>
                      </a:r>
                      <a:endParaRPr lang="ru-RU" sz="1400" b="0" kern="12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2D7FD"/>
                    </a:solidFill>
                  </a:tcPr>
                </a:tc>
              </a:tr>
              <a:tr h="4578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Разработка дизайна и изготовление</a:t>
                      </a:r>
                      <a:r>
                        <a:rPr lang="ru-RU" sz="140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сувенирной продукции и товаров с фирменной символикой</a:t>
                      </a: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</a:tr>
              <a:tr h="4845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Распространение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промоматериалов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по тематическим площадкам: библиотеки, театры, детские учреждения.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2D7FD"/>
                    </a:solidFill>
                  </a:tcPr>
                </a:tc>
              </a:tr>
              <a:tr h="3309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Организация и проведение детских мероприятий на территории заказчика</a:t>
                      </a:r>
                      <a:endParaRPr lang="ru-RU" sz="1400" dirty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</a:tr>
              <a:tr h="3309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Создание мультипликационных фильмов и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аудиороликов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.</a:t>
                      </a:r>
                      <a:endParaRPr lang="ru-RU" sz="1400" dirty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2D7FD"/>
                    </a:solidFill>
                  </a:tcPr>
                </a:tc>
              </a:tr>
            </a:tbl>
          </a:graphicData>
        </a:graphic>
      </p:graphicFrame>
      <p:pic>
        <p:nvPicPr>
          <p:cNvPr id="2053" name="Picture 5" descr="D:\OGuseva\Презентации\Примеры рекламы\RZD_4-ob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52" y="3429000"/>
            <a:ext cx="1114013" cy="15716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00000"/>
            </a:camera>
            <a:lightRig rig="threePt" dir="t"/>
          </a:scene3d>
        </p:spPr>
      </p:pic>
      <p:pic>
        <p:nvPicPr>
          <p:cNvPr id="2051" name="Picture 3" descr="D:\OGuseva\Презентации\Сувенирка\Rukzak_0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14" y="4857760"/>
            <a:ext cx="1285884" cy="17695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0092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5_sla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1906" y="4143380"/>
            <a:ext cx="2096374" cy="262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3" descr="Planet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83" y="1214422"/>
            <a:ext cx="6572296" cy="509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85918" y="428604"/>
            <a:ext cx="500066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В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М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Е</a:t>
            </a: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С</a:t>
            </a:r>
            <a:r>
              <a:rPr lang="ru-RU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Т</a:t>
            </a:r>
            <a:r>
              <a:rPr lang="ru-RU" sz="3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Е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– </a:t>
            </a:r>
            <a:r>
              <a:rPr lang="ru-RU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И</a:t>
            </a:r>
            <a:r>
              <a:rPr lang="ru-RU" sz="32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Н</a:t>
            </a:r>
            <a:r>
              <a:rPr lang="ru-RU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Т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Е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Р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Е</a:t>
            </a: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С</a:t>
            </a:r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Н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Е</a:t>
            </a:r>
            <a:r>
              <a:rPr lang="ru-RU" sz="32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Е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!</a:t>
            </a:r>
            <a:endParaRPr lang="ru-RU" sz="3200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7884" y="1785926"/>
            <a:ext cx="300036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Издательско-продюсерский </a:t>
            </a:r>
          </a:p>
          <a:p>
            <a:pPr eaLnBrk="1" hangingPunct="1">
              <a:defRPr/>
            </a:pP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центр «</a:t>
            </a:r>
            <a:r>
              <a:rPr lang="ru-RU" sz="2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Клёпа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» </a:t>
            </a:r>
          </a:p>
          <a:p>
            <a:pPr eaLnBrk="1" hangingPunct="1">
              <a:defRPr/>
            </a:pPr>
            <a:endParaRPr lang="ru-RU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latin typeface="Corbel" pitchFamily="34" charset="0"/>
                <a:cs typeface="Times New Roman" pitchFamily="18" charset="0"/>
              </a:rPr>
              <a:t>123001</a:t>
            </a:r>
            <a:r>
              <a:rPr lang="ru-RU" b="1" dirty="0" smtClean="0">
                <a:solidFill>
                  <a:schemeClr val="bg1"/>
                </a:solidFill>
                <a:latin typeface="Corbel" pitchFamily="34" charset="0"/>
                <a:cs typeface="Times New Roman" pitchFamily="18" charset="0"/>
              </a:rPr>
              <a:t>, г. Москва, </a:t>
            </a:r>
          </a:p>
          <a:p>
            <a:pPr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Corbel" pitchFamily="34" charset="0"/>
                <a:cs typeface="Times New Roman" pitchFamily="18" charset="0"/>
              </a:rPr>
              <a:t>Ул. Большая Садовая, 2/46. </a:t>
            </a:r>
          </a:p>
          <a:p>
            <a:pPr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latin typeface="Corbel" pitchFamily="34" charset="0"/>
                <a:cs typeface="Times New Roman" pitchFamily="18" charset="0"/>
              </a:rPr>
              <a:t>klepa@klepa.ru</a:t>
            </a:r>
          </a:p>
          <a:p>
            <a:pPr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latin typeface="Corbel" pitchFamily="34" charset="0"/>
                <a:cs typeface="Times New Roman" pitchFamily="18" charset="0"/>
              </a:rPr>
              <a:t>+7 (495) 643-20-50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849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кругленный прямоугольник 31"/>
          <p:cNvSpPr/>
          <p:nvPr/>
        </p:nvSpPr>
        <p:spPr>
          <a:xfrm>
            <a:off x="3143240" y="2714620"/>
            <a:ext cx="2928958" cy="2286016"/>
          </a:xfrm>
          <a:prstGeom prst="roundRect">
            <a:avLst>
              <a:gd name="adj" fmla="val 7445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70C0"/>
                </a:solidFill>
              </a:rPr>
              <a:t>Интернет </a:t>
            </a:r>
          </a:p>
          <a:p>
            <a:pPr algn="ctr">
              <a:lnSpc>
                <a:spcPts val="2000"/>
              </a:lnSpc>
              <a:spcAft>
                <a:spcPts val="500"/>
              </a:spcAft>
            </a:pPr>
            <a:r>
              <a:rPr lang="ru-RU" b="1" dirty="0" smtClean="0">
                <a:solidFill>
                  <a:srgbClr val="0070C0"/>
                </a:solidFill>
              </a:rPr>
              <a:t>и мобильные устройства: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Интернет-портал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endParaRPr lang="ru-RU" sz="1500" dirty="0" smtClean="0">
              <a:solidFill>
                <a:schemeClr val="tx1"/>
              </a:solidFill>
            </a:endParaRP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для любознательных детей</a:t>
            </a:r>
          </a:p>
          <a:p>
            <a:pPr marL="72000" indent="180000"/>
            <a:r>
              <a:rPr lang="en-US" b="1" dirty="0" smtClean="0">
                <a:solidFill>
                  <a:srgbClr val="FF0000"/>
                </a:solidFill>
                <a:latin typeface="Corbel" pitchFamily="34" charset="0"/>
              </a:rPr>
              <a:t>www.klepa.ru</a:t>
            </a:r>
            <a:endParaRPr lang="ru-RU" b="1" dirty="0" smtClean="0">
              <a:solidFill>
                <a:srgbClr val="FF0000"/>
              </a:solidFill>
              <a:latin typeface="Corbel" pitchFamily="34" charset="0"/>
            </a:endParaRP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err="1" smtClean="0">
                <a:solidFill>
                  <a:schemeClr val="tx1"/>
                </a:solidFill>
              </a:rPr>
              <a:t>Онлайн-версии</a:t>
            </a:r>
            <a:r>
              <a:rPr lang="ru-RU" sz="1500" dirty="0" smtClean="0">
                <a:solidFill>
                  <a:schemeClr val="tx1"/>
                </a:solidFill>
              </a:rPr>
              <a:t> журналов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Мобильные приложения</a:t>
            </a:r>
          </a:p>
        </p:txBody>
      </p:sp>
      <p:pic>
        <p:nvPicPr>
          <p:cNvPr id="111623" name="Picture 7" descr="Сайт_ико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80" y="2428868"/>
            <a:ext cx="1801496" cy="19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0232" y="142852"/>
            <a:ext cx="507209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ts val="3600"/>
              </a:lnSpc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Издательско-продюсерский центр</a:t>
            </a:r>
            <a:endParaRPr lang="ru-RU" sz="3200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8" name="Овальная выноска 27"/>
          <p:cNvSpPr/>
          <p:nvPr/>
        </p:nvSpPr>
        <p:spPr>
          <a:xfrm>
            <a:off x="1785918" y="1285860"/>
            <a:ext cx="2928958" cy="1357322"/>
          </a:xfrm>
          <a:prstGeom prst="wedgeEllipseCallout">
            <a:avLst>
              <a:gd name="adj1" fmla="val -40860"/>
              <a:gd name="adj2" fmla="val 57482"/>
            </a:avLst>
          </a:prstGeom>
          <a:solidFill>
            <a:schemeClr val="bg1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Привет!</a:t>
            </a:r>
            <a:r>
              <a:rPr lang="ru-RU" sz="1600" b="1" dirty="0" smtClean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Я – </a:t>
            </a:r>
            <a:r>
              <a:rPr lang="ru-RU" sz="2400" b="1" dirty="0" err="1" smtClean="0">
                <a:solidFill>
                  <a:srgbClr val="FF0000"/>
                </a:solidFill>
              </a:rPr>
              <a:t>Клёпа</a:t>
            </a:r>
            <a:r>
              <a:rPr lang="ru-RU" sz="2400" b="1" dirty="0" smtClean="0">
                <a:solidFill>
                  <a:srgbClr val="FF0000"/>
                </a:solidFill>
              </a:rPr>
              <a:t>!</a:t>
            </a:r>
          </a:p>
          <a:p>
            <a:pPr algn="ctr"/>
            <a:r>
              <a:rPr lang="ru-RU" sz="1600" dirty="0" smtClean="0">
                <a:solidFill>
                  <a:srgbClr val="7030A0"/>
                </a:solidFill>
              </a:rPr>
              <a:t>Смотрите, сколько у меня дел!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143636" y="1500174"/>
            <a:ext cx="2714644" cy="2786082"/>
          </a:xfrm>
          <a:prstGeom prst="roundRect">
            <a:avLst>
              <a:gd name="adj" fmla="val 7445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  <a:spcAft>
                <a:spcPts val="500"/>
              </a:spcAft>
            </a:pPr>
            <a:r>
              <a:rPr lang="ru-RU" b="1" dirty="0" smtClean="0">
                <a:solidFill>
                  <a:srgbClr val="0070C0"/>
                </a:solidFill>
              </a:rPr>
              <a:t>Издательские проекты: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Периодические издания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для детей: журналы, 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альманахи, приложения 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Книги для детей 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и подростков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Фирменная сувенирная 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и рекламная продукция</a:t>
            </a:r>
          </a:p>
        </p:txBody>
      </p:sp>
      <p:pic>
        <p:nvPicPr>
          <p:cNvPr id="111634" name="Picture 18" descr="Журналы_ико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1214422"/>
            <a:ext cx="2000264" cy="186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3000364" y="5143512"/>
            <a:ext cx="3071834" cy="1285884"/>
          </a:xfrm>
          <a:prstGeom prst="roundRect">
            <a:avLst>
              <a:gd name="adj" fmla="val 7445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70C0"/>
                </a:solidFill>
              </a:rPr>
              <a:t>Производство: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Мультфильмов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Теле- и радиопередач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Аудиодисков</a:t>
            </a:r>
          </a:p>
        </p:txBody>
      </p:sp>
      <p:pic>
        <p:nvPicPr>
          <p:cNvPr id="111621" name="Picture 5" descr="Мультимедиа_ико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80" y="4643447"/>
            <a:ext cx="1571636" cy="17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6786578" y="4500570"/>
            <a:ext cx="2071702" cy="1928826"/>
          </a:xfrm>
          <a:prstGeom prst="roundRect">
            <a:avLst>
              <a:gd name="adj" fmla="val 7445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  <a:spcAft>
                <a:spcPts val="500"/>
              </a:spcAft>
            </a:pPr>
            <a:r>
              <a:rPr lang="ru-RU" sz="2000" b="1" dirty="0" smtClean="0">
                <a:solidFill>
                  <a:srgbClr val="0070C0"/>
                </a:solidFill>
              </a:rPr>
              <a:t>Организация: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err="1" smtClean="0">
                <a:solidFill>
                  <a:schemeClr val="tx1"/>
                </a:solidFill>
              </a:rPr>
              <a:t>Клёп-клубы</a:t>
            </a:r>
            <a:endParaRPr lang="ru-RU" sz="1500" dirty="0" smtClean="0">
              <a:solidFill>
                <a:schemeClr val="tx1"/>
              </a:solidFill>
            </a:endParaRPr>
          </a:p>
          <a:p>
            <a:pPr marL="72000" indent="180000">
              <a:spcAft>
                <a:spcPts val="500"/>
              </a:spcAft>
              <a:buFont typeface="Arial" pitchFamily="34" charset="0"/>
              <a:buChar char="•"/>
            </a:pPr>
            <a:r>
              <a:rPr lang="ru-RU" sz="1500" dirty="0" err="1" smtClean="0">
                <a:solidFill>
                  <a:schemeClr val="tx1"/>
                </a:solidFill>
              </a:rPr>
              <a:t>Клёп-уроки</a:t>
            </a:r>
            <a:endParaRPr lang="ru-RU" sz="1500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Участие</a:t>
            </a:r>
          </a:p>
          <a:p>
            <a:pPr algn="ctr">
              <a:spcAft>
                <a:spcPts val="0"/>
              </a:spcAft>
            </a:pPr>
            <a:r>
              <a:rPr lang="ru-RU" sz="1500" dirty="0" smtClean="0">
                <a:solidFill>
                  <a:schemeClr val="tx1"/>
                </a:solidFill>
              </a:rPr>
              <a:t>во встречах </a:t>
            </a:r>
          </a:p>
          <a:p>
            <a:pPr algn="ctr">
              <a:spcAft>
                <a:spcPts val="500"/>
              </a:spcAft>
            </a:pPr>
            <a:r>
              <a:rPr lang="ru-RU" sz="1500" dirty="0" smtClean="0">
                <a:solidFill>
                  <a:schemeClr val="tx1"/>
                </a:solidFill>
              </a:rPr>
              <a:t>и  в мероприятиях </a:t>
            </a:r>
          </a:p>
        </p:txBody>
      </p:sp>
      <p:pic>
        <p:nvPicPr>
          <p:cNvPr id="111630" name="Picture 14" descr="десант_икон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384" y="4214818"/>
            <a:ext cx="1819946" cy="142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7" descr="Klepk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3" y="1428736"/>
            <a:ext cx="2524110" cy="50720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009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8" grpId="0" animBg="1"/>
      <p:bldP spid="31" grpId="0" animBg="1"/>
      <p:bldP spid="33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214282" y="3500438"/>
            <a:ext cx="3143272" cy="3143272"/>
          </a:xfrm>
          <a:prstGeom prst="roundRect">
            <a:avLst>
              <a:gd name="adj" fmla="val 7445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  <a:spcAft>
                <a:spcPts val="500"/>
              </a:spcAft>
            </a:pPr>
            <a:r>
              <a:rPr lang="ru-RU" b="1" dirty="0" smtClean="0">
                <a:solidFill>
                  <a:srgbClr val="0070C0"/>
                </a:solidFill>
              </a:rPr>
              <a:t>Как узнать </a:t>
            </a:r>
            <a:r>
              <a:rPr lang="ru-RU" b="1" dirty="0" err="1" smtClean="0">
                <a:solidFill>
                  <a:srgbClr val="0070C0"/>
                </a:solidFill>
              </a:rPr>
              <a:t>Клёпу</a:t>
            </a:r>
            <a:r>
              <a:rPr lang="ru-RU" b="1" dirty="0" smtClean="0">
                <a:solidFill>
                  <a:srgbClr val="0070C0"/>
                </a:solidFill>
              </a:rPr>
              <a:t>?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По </a:t>
            </a:r>
            <a:r>
              <a:rPr lang="ru-RU" sz="1500" b="1" dirty="0" smtClean="0">
                <a:solidFill>
                  <a:srgbClr val="7030A0"/>
                </a:solidFill>
              </a:rPr>
              <a:t>Волшебному платью</a:t>
            </a:r>
            <a:endParaRPr lang="ru-RU" sz="1500" dirty="0" smtClean="0">
              <a:solidFill>
                <a:schemeClr val="tx1"/>
              </a:solidFill>
            </a:endParaRPr>
          </a:p>
          <a:p>
            <a:pPr marL="72000" indent="180000"/>
            <a:r>
              <a:rPr lang="ru-RU" sz="1400" dirty="0" smtClean="0">
                <a:solidFill>
                  <a:schemeClr val="tx1"/>
                </a:solidFill>
              </a:rPr>
              <a:t>(радужное, когда вокруг </a:t>
            </a:r>
          </a:p>
          <a:p>
            <a:pPr marL="72000" indent="180000"/>
            <a:r>
              <a:rPr lang="ru-RU" sz="1400" dirty="0" smtClean="0">
                <a:solidFill>
                  <a:schemeClr val="tx1"/>
                </a:solidFill>
              </a:rPr>
              <a:t>радость, серое – когда печаль).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По </a:t>
            </a:r>
            <a:r>
              <a:rPr lang="ru-RU" sz="1500" b="1" dirty="0" err="1" smtClean="0">
                <a:solidFill>
                  <a:srgbClr val="7030A0"/>
                </a:solidFill>
              </a:rPr>
              <a:t>Клёп-карману</a:t>
            </a:r>
            <a:endParaRPr lang="ru-RU" sz="1500" b="1" dirty="0" smtClean="0">
              <a:solidFill>
                <a:srgbClr val="7030A0"/>
              </a:solidFill>
            </a:endParaRPr>
          </a:p>
          <a:p>
            <a:pPr marL="72000" indent="180000"/>
            <a:r>
              <a:rPr lang="ru-RU" sz="1400" dirty="0" smtClean="0">
                <a:solidFill>
                  <a:schemeClr val="tx1"/>
                </a:solidFill>
              </a:rPr>
              <a:t>(в нём есть всё, что пожелаешь!)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По </a:t>
            </a:r>
            <a:r>
              <a:rPr lang="ru-RU" sz="1500" b="1" dirty="0" smtClean="0">
                <a:solidFill>
                  <a:srgbClr val="7030A0"/>
                </a:solidFill>
              </a:rPr>
              <a:t>Ботинкам</a:t>
            </a:r>
            <a:r>
              <a:rPr lang="ru-RU" sz="1500" dirty="0" smtClean="0">
                <a:solidFill>
                  <a:schemeClr val="tx1"/>
                </a:solidFill>
              </a:rPr>
              <a:t> </a:t>
            </a:r>
          </a:p>
          <a:p>
            <a:pPr marL="72000" indent="180000"/>
            <a:r>
              <a:rPr lang="ru-RU" sz="1400" dirty="0" smtClean="0">
                <a:solidFill>
                  <a:schemeClr val="tx1"/>
                </a:solidFill>
              </a:rPr>
              <a:t>(переносят в любую </a:t>
            </a:r>
          </a:p>
          <a:p>
            <a:pPr marL="72000" indent="180000"/>
            <a:r>
              <a:rPr lang="ru-RU" sz="1400" dirty="0" smtClean="0">
                <a:solidFill>
                  <a:schemeClr val="tx1"/>
                </a:solidFill>
              </a:rPr>
              <a:t>эпоху и на любое расстояние).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По </a:t>
            </a:r>
            <a:r>
              <a:rPr lang="ru-RU" sz="1500" b="1" dirty="0" smtClean="0">
                <a:solidFill>
                  <a:srgbClr val="7030A0"/>
                </a:solidFill>
              </a:rPr>
              <a:t>Косичке</a:t>
            </a:r>
          </a:p>
          <a:p>
            <a:pPr marL="72000" indent="180000"/>
            <a:r>
              <a:rPr lang="ru-RU" sz="1400" dirty="0" smtClean="0">
                <a:solidFill>
                  <a:schemeClr val="tx1"/>
                </a:solidFill>
              </a:rPr>
              <a:t>(</a:t>
            </a:r>
            <a:r>
              <a:rPr lang="ru-RU" sz="1400" dirty="0" err="1" smtClean="0">
                <a:solidFill>
                  <a:schemeClr val="tx1"/>
                </a:solidFill>
              </a:rPr>
              <a:t>антеннка</a:t>
            </a:r>
            <a:r>
              <a:rPr lang="ru-RU" sz="1400" dirty="0" smtClean="0">
                <a:solidFill>
                  <a:schemeClr val="tx1"/>
                </a:solidFill>
              </a:rPr>
              <a:t>, чувствующая</a:t>
            </a:r>
          </a:p>
          <a:p>
            <a:pPr marL="72000" indent="180000"/>
            <a:r>
              <a:rPr lang="ru-RU" sz="1400" dirty="0" smtClean="0">
                <a:solidFill>
                  <a:schemeClr val="tx1"/>
                </a:solidFill>
              </a:rPr>
              <a:t>перемены настроения).</a:t>
            </a:r>
          </a:p>
        </p:txBody>
      </p:sp>
      <p:pic>
        <p:nvPicPr>
          <p:cNvPr id="1029" name="Picture 5" descr="D:\OGuseva\Презентации\Prezentacja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928670"/>
            <a:ext cx="1188264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00000"/>
            </a:camera>
            <a:lightRig rig="threePt" dir="t"/>
          </a:scene3d>
        </p:spPr>
      </p:pic>
      <p:sp>
        <p:nvSpPr>
          <p:cNvPr id="14" name="TextBox 13"/>
          <p:cNvSpPr txBox="1"/>
          <p:nvPr/>
        </p:nvSpPr>
        <p:spPr>
          <a:xfrm>
            <a:off x="2357422" y="142852"/>
            <a:ext cx="442915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ts val="3600"/>
              </a:lnSpc>
              <a:defRPr/>
            </a:pP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Клёп-история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endParaRPr lang="ru-RU" sz="3200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1031" name="Picture 7" descr="D:\OGuseva\Презентации\Prezentacja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785926"/>
            <a:ext cx="130269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1033" name="Picture 9" descr="D:\OGuseva\Презентации\Prezentacja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714356"/>
            <a:ext cx="1302689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1299999"/>
            </a:camera>
            <a:lightRig rig="threePt" dir="t"/>
          </a:scene3d>
        </p:spPr>
      </p:pic>
      <p:pic>
        <p:nvPicPr>
          <p:cNvPr id="1028" name="Picture 4" descr="D:\OGuseva\Презентации\Prezentacja\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04" y="1785926"/>
            <a:ext cx="1188264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2" name="Picture 8" descr="D:\OGuseva\Презентации\Prezentacja\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1357298"/>
            <a:ext cx="1302689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0699999"/>
            </a:camera>
            <a:lightRig rig="threePt" dir="t"/>
          </a:scene3d>
        </p:spPr>
      </p:pic>
      <p:pic>
        <p:nvPicPr>
          <p:cNvPr id="1026" name="Picture 2" descr="D:\OGuseva\Презентации\Prezentacja\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488" y="2571744"/>
            <a:ext cx="1273309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300000"/>
            </a:camera>
            <a:lightRig rig="threePt" dir="t"/>
          </a:scene3d>
        </p:spPr>
      </p:pic>
      <p:sp>
        <p:nvSpPr>
          <p:cNvPr id="28" name="Овальная выноска 27"/>
          <p:cNvSpPr/>
          <p:nvPr/>
        </p:nvSpPr>
        <p:spPr>
          <a:xfrm>
            <a:off x="4857752" y="1214422"/>
            <a:ext cx="3571900" cy="1571636"/>
          </a:xfrm>
          <a:prstGeom prst="wedgeEllipseCallout">
            <a:avLst>
              <a:gd name="adj1" fmla="val 26226"/>
              <a:gd name="adj2" fmla="val 75254"/>
            </a:avLst>
          </a:prstGeom>
          <a:solidFill>
            <a:schemeClr val="bg1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7030A0"/>
                </a:solidFill>
              </a:rPr>
              <a:t>Оп-па-ля</a:t>
            </a:r>
            <a:r>
              <a:rPr lang="ru-RU" sz="2000" b="1" dirty="0" smtClean="0">
                <a:solidFill>
                  <a:srgbClr val="7030A0"/>
                </a:solidFill>
              </a:rPr>
              <a:t>!</a:t>
            </a:r>
            <a:endParaRPr lang="ru-RU" sz="16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1600" dirty="0" smtClean="0">
                <a:solidFill>
                  <a:srgbClr val="7030A0"/>
                </a:solidFill>
              </a:rPr>
              <a:t>Я появилась в 1990 году благодаря детским рисункам. Рисовали меня по-разному!</a:t>
            </a:r>
            <a:endParaRPr lang="ru-RU" sz="1600" dirty="0">
              <a:solidFill>
                <a:srgbClr val="7030A0"/>
              </a:solidFill>
            </a:endParaRPr>
          </a:p>
        </p:txBody>
      </p:sp>
      <p:pic>
        <p:nvPicPr>
          <p:cNvPr id="16" name="Рисунок 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29256" y="2786058"/>
            <a:ext cx="1714512" cy="2122209"/>
          </a:xfrm>
          <a:prstGeom prst="roundRect">
            <a:avLst>
              <a:gd name="adj" fmla="val 10279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600000"/>
            </a:camera>
            <a:lightRig rig="threePt" dir="t"/>
          </a:scene3d>
        </p:spPr>
      </p:pic>
      <p:sp>
        <p:nvSpPr>
          <p:cNvPr id="20" name="TextBox 19"/>
          <p:cNvSpPr txBox="1"/>
          <p:nvPr/>
        </p:nvSpPr>
        <p:spPr>
          <a:xfrm>
            <a:off x="4071902" y="2500306"/>
            <a:ext cx="2214610" cy="1194703"/>
          </a:xfrm>
          <a:prstGeom prst="cloudCallout">
            <a:avLst>
              <a:gd name="adj1" fmla="val 34014"/>
              <a:gd name="adj2" fmla="val 63665"/>
            </a:avLst>
          </a:prstGeom>
          <a:solidFill>
            <a:srgbClr val="FFC000"/>
          </a:solidFill>
          <a:ln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err="1" smtClean="0">
                <a:solidFill>
                  <a:srgbClr val="7030A0"/>
                </a:solidFill>
                <a:latin typeface="+mj-lt"/>
              </a:rPr>
              <a:t>Клёпа</a:t>
            </a:r>
            <a:r>
              <a:rPr lang="ru-RU" sz="15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rgbClr val="7030A0"/>
                </a:solidFill>
                <a:latin typeface="+mj-lt"/>
              </a:rPr>
              <a:t>умеет говорить на всех языках!</a:t>
            </a:r>
            <a:endParaRPr lang="ru-RU" sz="1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4" name="Picture 16" descr="18_slai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2078990"/>
            <a:ext cx="2680836" cy="45647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zvezd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5500">
            <a:off x="7589639" y="4821261"/>
            <a:ext cx="346296" cy="55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5" descr="simvol4"/>
          <p:cNvPicPr>
            <a:picLocks noChangeAspect="1" noChangeArrowheads="1"/>
          </p:cNvPicPr>
          <p:nvPr/>
        </p:nvPicPr>
        <p:blipFill>
          <a:blip r:embed="rId13"/>
          <a:srcRect l="6645" t="162" r="4549"/>
          <a:stretch>
            <a:fillRect/>
          </a:stretch>
        </p:blipFill>
        <p:spPr>
          <a:xfrm>
            <a:off x="3214678" y="4500570"/>
            <a:ext cx="2714612" cy="2035959"/>
          </a:xfrm>
          <a:prstGeom prst="roundRect">
            <a:avLst>
              <a:gd name="adj" fmla="val 11989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1299999"/>
            </a:camera>
            <a:lightRig rig="threePt" dir="t"/>
          </a:scene3d>
        </p:spPr>
      </p:pic>
      <p:sp>
        <p:nvSpPr>
          <p:cNvPr id="22" name="TextBox 21"/>
          <p:cNvSpPr txBox="1"/>
          <p:nvPr/>
        </p:nvSpPr>
        <p:spPr>
          <a:xfrm>
            <a:off x="3143240" y="3500438"/>
            <a:ext cx="2214610" cy="1194703"/>
          </a:xfrm>
          <a:prstGeom prst="cloudCallout">
            <a:avLst>
              <a:gd name="adj1" fmla="val -17597"/>
              <a:gd name="adj2" fmla="val 78016"/>
            </a:avLst>
          </a:prstGeom>
          <a:solidFill>
            <a:srgbClr val="F2D7FD"/>
          </a:solidFill>
          <a:ln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err="1" smtClean="0">
                <a:solidFill>
                  <a:srgbClr val="7030A0"/>
                </a:solidFill>
                <a:latin typeface="+mj-lt"/>
              </a:rPr>
              <a:t>Клёпа</a:t>
            </a:r>
            <a:r>
              <a:rPr lang="ru-RU" sz="15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rgbClr val="7030A0"/>
                </a:solidFill>
                <a:latin typeface="+mj-lt"/>
              </a:rPr>
              <a:t>всегда  приходит на помощь!</a:t>
            </a:r>
            <a:endParaRPr lang="ru-RU" sz="1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29256" y="5449007"/>
            <a:ext cx="3286148" cy="1194703"/>
          </a:xfrm>
          <a:prstGeom prst="cloudCallout">
            <a:avLst>
              <a:gd name="adj1" fmla="val -62487"/>
              <a:gd name="adj2" fmla="val -21410"/>
            </a:avLst>
          </a:prstGeom>
          <a:solidFill>
            <a:srgbClr val="CCECFF"/>
          </a:solidFill>
          <a:ln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err="1" smtClean="0">
                <a:solidFill>
                  <a:srgbClr val="7030A0"/>
                </a:solidFill>
                <a:latin typeface="+mj-lt"/>
              </a:rPr>
              <a:t>Клёпа</a:t>
            </a:r>
            <a:r>
              <a:rPr lang="ru-RU" sz="15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rgbClr val="7030A0"/>
                </a:solidFill>
                <a:latin typeface="+mj-lt"/>
              </a:rPr>
              <a:t>путешествует 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+mj-lt"/>
              </a:rPr>
              <a:t>в пространстве и  во времени!</a:t>
            </a:r>
            <a:endParaRPr lang="ru-RU" sz="1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43570" y="4429132"/>
            <a:ext cx="2214610" cy="866745"/>
          </a:xfrm>
          <a:prstGeom prst="cloudCallout">
            <a:avLst>
              <a:gd name="adj1" fmla="val -39102"/>
              <a:gd name="adj2" fmla="val 75818"/>
            </a:avLst>
          </a:prstGeom>
          <a:solidFill>
            <a:srgbClr val="66FFFF"/>
          </a:solidFill>
          <a:ln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err="1" smtClean="0">
                <a:solidFill>
                  <a:srgbClr val="7030A0"/>
                </a:solidFill>
                <a:latin typeface="+mj-lt"/>
              </a:rPr>
              <a:t>Клёпа</a:t>
            </a:r>
            <a:r>
              <a:rPr lang="ru-RU" sz="15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rgbClr val="7030A0"/>
                </a:solidFill>
                <a:latin typeface="+mj-lt"/>
              </a:rPr>
              <a:t>очень любопытная!</a:t>
            </a:r>
            <a:endParaRPr lang="ru-RU" sz="14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8009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500"/>
                            </p:stCondLst>
                            <p:childTnLst>
                              <p:par>
                                <p:cTn id="7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0" grpId="0" animBg="1"/>
      <p:bldP spid="22" grpId="0" animBg="1"/>
      <p:bldP spid="21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Скругленный прямоугольник 30"/>
          <p:cNvSpPr/>
          <p:nvPr/>
        </p:nvSpPr>
        <p:spPr>
          <a:xfrm>
            <a:off x="3214678" y="1357298"/>
            <a:ext cx="3000396" cy="2428892"/>
          </a:xfrm>
          <a:prstGeom prst="roundRect">
            <a:avLst>
              <a:gd name="adj" fmla="val 7445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  <a:spcAft>
                <a:spcPts val="500"/>
              </a:spcAft>
            </a:pPr>
            <a:r>
              <a:rPr lang="ru-RU" sz="2200" b="1" dirty="0" smtClean="0">
                <a:solidFill>
                  <a:srgbClr val="FF0000"/>
                </a:solidFill>
              </a:rPr>
              <a:t>Журнал «</a:t>
            </a:r>
            <a:r>
              <a:rPr lang="ru-RU" sz="2200" b="1" dirty="0" err="1" smtClean="0">
                <a:solidFill>
                  <a:srgbClr val="FF0000"/>
                </a:solidFill>
              </a:rPr>
              <a:t>Клёпа</a:t>
            </a:r>
            <a:r>
              <a:rPr lang="ru-RU" sz="2200" b="1" dirty="0" smtClean="0">
                <a:solidFill>
                  <a:srgbClr val="FF0000"/>
                </a:solidFill>
              </a:rPr>
              <a:t>»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b="1" dirty="0" smtClean="0">
                <a:solidFill>
                  <a:schemeClr val="tx1"/>
                </a:solidFill>
              </a:rPr>
              <a:t>Возраст: </a:t>
            </a:r>
            <a:r>
              <a:rPr lang="ru-RU" sz="1500" dirty="0" smtClean="0">
                <a:solidFill>
                  <a:schemeClr val="tx1"/>
                </a:solidFill>
              </a:rPr>
              <a:t>6-12 лет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b="1" dirty="0" smtClean="0">
                <a:solidFill>
                  <a:schemeClr val="tx1"/>
                </a:solidFill>
              </a:rPr>
              <a:t>Издается </a:t>
            </a:r>
            <a:r>
              <a:rPr lang="ru-RU" sz="1500" dirty="0" smtClean="0">
                <a:solidFill>
                  <a:schemeClr val="tx1"/>
                </a:solidFill>
              </a:rPr>
              <a:t>с 2004 г.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b="1" dirty="0" smtClean="0">
                <a:solidFill>
                  <a:schemeClr val="tx1"/>
                </a:solidFill>
              </a:rPr>
              <a:t>Периодичность:  </a:t>
            </a:r>
            <a:r>
              <a:rPr lang="ru-RU" sz="1500" dirty="0" smtClean="0">
                <a:solidFill>
                  <a:schemeClr val="tx1"/>
                </a:solidFill>
              </a:rPr>
              <a:t>12 в год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b="1" dirty="0" smtClean="0">
                <a:solidFill>
                  <a:schemeClr val="tx1"/>
                </a:solidFill>
              </a:rPr>
              <a:t>Тираж:</a:t>
            </a:r>
            <a:r>
              <a:rPr lang="ru-RU" sz="1500" dirty="0" smtClean="0">
                <a:solidFill>
                  <a:schemeClr val="tx1"/>
                </a:solidFill>
              </a:rPr>
              <a:t> 25 000 экз.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b="1" dirty="0" smtClean="0">
                <a:solidFill>
                  <a:schemeClr val="tx1"/>
                </a:solidFill>
              </a:rPr>
              <a:t>География </a:t>
            </a:r>
          </a:p>
          <a:p>
            <a:pPr marL="72000" indent="180000"/>
            <a:r>
              <a:rPr lang="ru-RU" sz="1500" b="1" dirty="0" smtClean="0">
                <a:solidFill>
                  <a:schemeClr val="tx1"/>
                </a:solidFill>
              </a:rPr>
              <a:t>распространения: 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Россия, дальнее и ближнее 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Зарубежье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428992" y="4000504"/>
            <a:ext cx="3000396" cy="2428892"/>
          </a:xfrm>
          <a:prstGeom prst="roundRect">
            <a:avLst>
              <a:gd name="adj" fmla="val 7445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</a:rPr>
              <a:t>Журнал «</a:t>
            </a:r>
            <a:r>
              <a:rPr lang="ru-RU" sz="2000" b="1" dirty="0" err="1" smtClean="0">
                <a:solidFill>
                  <a:srgbClr val="FF0000"/>
                </a:solidFill>
              </a:rPr>
              <a:t>Клёп-клуб</a:t>
            </a:r>
            <a:r>
              <a:rPr lang="ru-RU" sz="2000" b="1" dirty="0" smtClean="0">
                <a:solidFill>
                  <a:srgbClr val="FF0000"/>
                </a:solidFill>
              </a:rPr>
              <a:t>»</a:t>
            </a:r>
          </a:p>
          <a:p>
            <a:pPr marL="72000" indent="180000">
              <a:lnSpc>
                <a:spcPts val="2000"/>
              </a:lnSpc>
              <a:buFont typeface="Arial" pitchFamily="34" charset="0"/>
              <a:buChar char="•"/>
            </a:pPr>
            <a:r>
              <a:rPr lang="ru-RU" sz="1500" b="1" dirty="0" smtClean="0">
                <a:solidFill>
                  <a:schemeClr val="tx1"/>
                </a:solidFill>
              </a:rPr>
              <a:t>Возраст: </a:t>
            </a:r>
            <a:r>
              <a:rPr lang="ru-RU" sz="1500" dirty="0" smtClean="0">
                <a:solidFill>
                  <a:schemeClr val="tx1"/>
                </a:solidFill>
              </a:rPr>
              <a:t>4-6 лет</a:t>
            </a:r>
          </a:p>
          <a:p>
            <a:pPr marL="72000" indent="180000">
              <a:lnSpc>
                <a:spcPts val="2000"/>
              </a:lnSpc>
              <a:buFont typeface="Arial" pitchFamily="34" charset="0"/>
              <a:buChar char="•"/>
            </a:pPr>
            <a:r>
              <a:rPr lang="ru-RU" sz="1500" b="1" dirty="0" smtClean="0">
                <a:solidFill>
                  <a:schemeClr val="tx1"/>
                </a:solidFill>
              </a:rPr>
              <a:t>Издается </a:t>
            </a:r>
            <a:r>
              <a:rPr lang="ru-RU" sz="1500" dirty="0" smtClean="0">
                <a:solidFill>
                  <a:schemeClr val="tx1"/>
                </a:solidFill>
              </a:rPr>
              <a:t>с 1997 г.</a:t>
            </a:r>
          </a:p>
          <a:p>
            <a:pPr marL="72000" indent="180000">
              <a:lnSpc>
                <a:spcPts val="2000"/>
              </a:lnSpc>
              <a:buFont typeface="Arial" pitchFamily="34" charset="0"/>
              <a:buChar char="•"/>
            </a:pPr>
            <a:r>
              <a:rPr lang="ru-RU" sz="1500" b="1" dirty="0" smtClean="0">
                <a:solidFill>
                  <a:schemeClr val="tx1"/>
                </a:solidFill>
              </a:rPr>
              <a:t>Периодичность:  </a:t>
            </a:r>
            <a:r>
              <a:rPr lang="ru-RU" sz="1500" dirty="0" smtClean="0">
                <a:solidFill>
                  <a:schemeClr val="tx1"/>
                </a:solidFill>
              </a:rPr>
              <a:t>12 в год</a:t>
            </a:r>
          </a:p>
          <a:p>
            <a:pPr marL="72000" indent="180000">
              <a:lnSpc>
                <a:spcPts val="2000"/>
              </a:lnSpc>
              <a:buFont typeface="Arial" pitchFamily="34" charset="0"/>
              <a:buChar char="•"/>
            </a:pPr>
            <a:r>
              <a:rPr lang="ru-RU" sz="1500" b="1" dirty="0" smtClean="0">
                <a:solidFill>
                  <a:schemeClr val="tx1"/>
                </a:solidFill>
              </a:rPr>
              <a:t>Тираж:</a:t>
            </a:r>
            <a:r>
              <a:rPr lang="ru-RU" sz="1500" dirty="0" smtClean="0">
                <a:solidFill>
                  <a:schemeClr val="tx1"/>
                </a:solidFill>
              </a:rPr>
              <a:t> 25 000 экз.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b="1" dirty="0" smtClean="0">
                <a:solidFill>
                  <a:schemeClr val="tx1"/>
                </a:solidFill>
              </a:rPr>
              <a:t>География </a:t>
            </a:r>
          </a:p>
          <a:p>
            <a:pPr marL="72000" indent="180000"/>
            <a:r>
              <a:rPr lang="ru-RU" sz="1500" b="1" dirty="0" smtClean="0">
                <a:solidFill>
                  <a:schemeClr val="tx1"/>
                </a:solidFill>
              </a:rPr>
              <a:t>распространения: 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Россия, дальнее и ближнее 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Зарубежье</a:t>
            </a:r>
          </a:p>
        </p:txBody>
      </p:sp>
      <p:pic>
        <p:nvPicPr>
          <p:cNvPr id="1026" name="Picture 2" descr="D:\OGuseva\Презентации\Журнал\03-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000108"/>
            <a:ext cx="1471389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0999999"/>
            </a:camera>
            <a:lightRig rig="threePt" dir="t"/>
          </a:scene3d>
        </p:spPr>
      </p:pic>
      <p:pic>
        <p:nvPicPr>
          <p:cNvPr id="1027" name="Picture 3" descr="D:\OGuseva\Презентации\Журнал\06-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52" y="4714884"/>
            <a:ext cx="147541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900000"/>
            </a:camera>
            <a:lightRig rig="threePt" dir="t"/>
          </a:scene3d>
        </p:spPr>
      </p:pic>
      <p:pic>
        <p:nvPicPr>
          <p:cNvPr id="1029" name="Picture 5" descr="D:\OGuseva\Презентации\Журнал\10-20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18" y="1428736"/>
            <a:ext cx="1471389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00000"/>
            </a:camera>
            <a:lightRig rig="threePt" dir="t"/>
          </a:scene3d>
        </p:spPr>
      </p:pic>
      <p:pic>
        <p:nvPicPr>
          <p:cNvPr id="1030" name="Picture 6" descr="D:\OGuseva\Презентации\Журнал\Klepa_N8 obl19023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3218" y="2643182"/>
            <a:ext cx="1474138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1028" name="Picture 4" descr="D:\OGuseva\Презентации\Журнал\07-201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58" y="4286256"/>
            <a:ext cx="1401508" cy="17145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00000"/>
            </a:camera>
            <a:lightRig rig="threePt" dir="t"/>
          </a:scene3d>
        </p:spPr>
      </p:pic>
      <p:pic>
        <p:nvPicPr>
          <p:cNvPr id="1031" name="Picture 7" descr="D:\OGuseva\Презентации\Журнал\obl_KlepaN19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85918" y="3214686"/>
            <a:ext cx="1571636" cy="2225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0999999"/>
            </a:camera>
            <a:lightRig rig="threePt" dir="t"/>
          </a:scene3d>
        </p:spPr>
      </p:pic>
      <p:pic>
        <p:nvPicPr>
          <p:cNvPr id="1032" name="Picture 8" descr="D:\OGuseva\Презентации\Клёп-клуб\2004-01-28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29388" y="1571612"/>
            <a:ext cx="1209361" cy="17285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1033" name="Picture 9" descr="D:\OGuseva\Презентации\Клёп-клуб\klub_04_2005_0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00958" y="1571612"/>
            <a:ext cx="1272727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0999999"/>
            </a:camera>
            <a:lightRig rig="threePt" dir="t"/>
          </a:scene3d>
        </p:spPr>
      </p:pic>
      <p:pic>
        <p:nvPicPr>
          <p:cNvPr id="1034" name="Picture 10" descr="D:\OGuseva\Презентации\Клёп-клуб\klub_09_2006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429520" y="3286124"/>
            <a:ext cx="1071570" cy="15144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1299999"/>
            </a:camera>
            <a:lightRig rig="threePt" dir="t"/>
          </a:scene3d>
        </p:spPr>
      </p:pic>
      <p:pic>
        <p:nvPicPr>
          <p:cNvPr id="1035" name="Picture 11" descr="D:\OGuseva\Презентации\Клёп-клуб\klub_12_2006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15074" y="2986322"/>
            <a:ext cx="1272727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24" name="Picture 5" descr="38_slai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996" y="3571876"/>
            <a:ext cx="2939004" cy="32861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00232" y="428604"/>
            <a:ext cx="507209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ts val="3600"/>
              </a:lnSpc>
              <a:defRPr/>
            </a:pPr>
            <a:r>
              <a:rPr lang="ru-RU" sz="3200" b="1" dirty="0" smtClean="0">
                <a:ln w="635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Издательские проекты</a:t>
            </a:r>
            <a:endParaRPr lang="ru-RU" sz="3200" cap="all" dirty="0">
              <a:ln w="635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09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ьная выноска 17"/>
          <p:cNvSpPr/>
          <p:nvPr/>
        </p:nvSpPr>
        <p:spPr>
          <a:xfrm>
            <a:off x="2643174" y="5072074"/>
            <a:ext cx="4214842" cy="1571636"/>
          </a:xfrm>
          <a:prstGeom prst="wedgeEllipseCallout">
            <a:avLst>
              <a:gd name="adj1" fmla="val 52951"/>
              <a:gd name="adj2" fmla="val -38154"/>
            </a:avLst>
          </a:prstGeom>
          <a:solidFill>
            <a:schemeClr val="bg1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Здравствуйте!</a:t>
            </a:r>
            <a:r>
              <a:rPr lang="ru-RU" sz="1600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Я – </a:t>
            </a:r>
            <a:r>
              <a:rPr lang="ru-RU" sz="2400" b="1" dirty="0" err="1" smtClean="0">
                <a:solidFill>
                  <a:srgbClr val="FF0000"/>
                </a:solidFill>
              </a:rPr>
              <a:t>Филиппыч</a:t>
            </a:r>
            <a:r>
              <a:rPr lang="ru-RU" sz="2400" b="1" dirty="0" smtClean="0">
                <a:solidFill>
                  <a:srgbClr val="FF0000"/>
                </a:solidFill>
              </a:rPr>
              <a:t>!</a:t>
            </a:r>
          </a:p>
          <a:p>
            <a:pPr algn="ctr"/>
            <a:r>
              <a:rPr lang="ru-RU" sz="1600" dirty="0" smtClean="0">
                <a:solidFill>
                  <a:srgbClr val="0070C0"/>
                </a:solidFill>
              </a:rPr>
              <a:t>Верный друг и советчик </a:t>
            </a:r>
            <a:r>
              <a:rPr lang="ru-RU" sz="1600" dirty="0" err="1" smtClean="0">
                <a:solidFill>
                  <a:srgbClr val="0070C0"/>
                </a:solidFill>
              </a:rPr>
              <a:t>Клёпы</a:t>
            </a:r>
            <a:r>
              <a:rPr lang="ru-RU" sz="1600" dirty="0" smtClean="0">
                <a:solidFill>
                  <a:srgbClr val="0070C0"/>
                </a:solidFill>
              </a:rPr>
              <a:t>, </a:t>
            </a:r>
          </a:p>
          <a:p>
            <a:pPr algn="ctr"/>
            <a:r>
              <a:rPr lang="ru-RU" sz="1600" dirty="0" smtClean="0">
                <a:solidFill>
                  <a:srgbClr val="0070C0"/>
                </a:solidFill>
              </a:rPr>
              <a:t>эрудит и архивариус.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500298" y="1142984"/>
            <a:ext cx="2643206" cy="1714512"/>
          </a:xfrm>
          <a:prstGeom prst="roundRect">
            <a:avLst>
              <a:gd name="adj" fmla="val 7445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2200" b="1" dirty="0" smtClean="0">
                <a:solidFill>
                  <a:srgbClr val="FF0000"/>
                </a:solidFill>
              </a:rPr>
              <a:t>Тематические альманахи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b="1" dirty="0" smtClean="0">
                <a:solidFill>
                  <a:schemeClr val="tx1"/>
                </a:solidFill>
              </a:rPr>
              <a:t>Возраст: </a:t>
            </a:r>
            <a:r>
              <a:rPr lang="ru-RU" sz="1500" dirty="0" smtClean="0">
                <a:solidFill>
                  <a:schemeClr val="tx1"/>
                </a:solidFill>
              </a:rPr>
              <a:t>10-14 лет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b="1" dirty="0" smtClean="0">
                <a:solidFill>
                  <a:schemeClr val="tx1"/>
                </a:solidFill>
              </a:rPr>
              <a:t>Издаются </a:t>
            </a:r>
            <a:r>
              <a:rPr lang="ru-RU" sz="1500" dirty="0" smtClean="0">
                <a:solidFill>
                  <a:schemeClr val="tx1"/>
                </a:solidFill>
              </a:rPr>
              <a:t>с 1991 г.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b="1" dirty="0" smtClean="0">
                <a:solidFill>
                  <a:schemeClr val="tx1"/>
                </a:solidFill>
              </a:rPr>
              <a:t>Тираж:</a:t>
            </a:r>
            <a:r>
              <a:rPr lang="ru-RU" sz="1500" dirty="0" smtClean="0">
                <a:solidFill>
                  <a:schemeClr val="tx1"/>
                </a:solidFill>
              </a:rPr>
              <a:t> 20-25 000 экз.</a:t>
            </a: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1033" name="Picture 9" descr="D:\OGuseva\Презентации\Книги\OdnajdyKlep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5603" y="1200372"/>
            <a:ext cx="1428099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2051" name="Picture 3" descr="D:\OGuseva\Презентации\Альманахи\Путешествует по Москве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1714488"/>
            <a:ext cx="1273585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600000"/>
            </a:camera>
            <a:lightRig rig="threePt" dir="t"/>
          </a:scene3d>
        </p:spPr>
      </p:pic>
      <p:sp>
        <p:nvSpPr>
          <p:cNvPr id="20" name="Скругленный прямоугольник 19"/>
          <p:cNvSpPr/>
          <p:nvPr/>
        </p:nvSpPr>
        <p:spPr>
          <a:xfrm>
            <a:off x="3286116" y="3071810"/>
            <a:ext cx="2643206" cy="2071702"/>
          </a:xfrm>
          <a:prstGeom prst="roundRect">
            <a:avLst>
              <a:gd name="adj" fmla="val 7445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2200" b="1" dirty="0" smtClean="0">
                <a:solidFill>
                  <a:srgbClr val="FF0000"/>
                </a:solidFill>
              </a:rPr>
              <a:t>Детские книги 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Азбуки, тематические 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издания, оригинальные 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литературные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произведения</a:t>
            </a:r>
          </a:p>
        </p:txBody>
      </p:sp>
      <p:pic>
        <p:nvPicPr>
          <p:cNvPr id="1027" name="Picture 3" descr="D:\OGuseva\Презентации\Книги\Litpoklep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7587" y="1571612"/>
            <a:ext cx="950495" cy="14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031" name="Picture 7" descr="D:\OGuseva\Презентации\Книги\obl_ previev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1557562"/>
            <a:ext cx="1529782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0699999"/>
            </a:camera>
            <a:lightRig rig="threePt" dir="t"/>
          </a:scene3d>
        </p:spPr>
      </p:pic>
      <p:pic>
        <p:nvPicPr>
          <p:cNvPr id="1032" name="Picture 8" descr="D:\OGuseva\Презентации\Книги\Obl_simvolika_previev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6446" y="3000372"/>
            <a:ext cx="1616234" cy="19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00000"/>
            </a:camera>
            <a:lightRig rig="threePt" dir="t"/>
          </a:scene3d>
        </p:spPr>
      </p:pic>
      <p:pic>
        <p:nvPicPr>
          <p:cNvPr id="1029" name="Picture 5" descr="D:\OGuseva\Презентации\Книги\Символика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3768" y="3071810"/>
            <a:ext cx="1618529" cy="19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1299999"/>
            </a:camera>
            <a:lightRig rig="threePt" dir="t"/>
          </a:scene3d>
        </p:spPr>
      </p:pic>
      <p:pic>
        <p:nvPicPr>
          <p:cNvPr id="1035" name="Picture 11" descr="D:\OGuseva\Презентации\Альманахи\obl1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85852" y="1128934"/>
            <a:ext cx="1275883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1299999"/>
            </a:camera>
            <a:lightRig rig="threePt" dir="t"/>
          </a:scene3d>
        </p:spPr>
      </p:pic>
      <p:pic>
        <p:nvPicPr>
          <p:cNvPr id="1038" name="Picture 14" descr="D:\OGuseva\Презентации\Альманахи\8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85918" y="2629132"/>
            <a:ext cx="127200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0999999"/>
            </a:camera>
            <a:lightRig rig="threePt" dir="t"/>
          </a:scene3d>
        </p:spPr>
      </p:pic>
      <p:pic>
        <p:nvPicPr>
          <p:cNvPr id="2050" name="Picture 2" descr="D:\OGuseva\Презентации\Альманахи\Великая Россия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00232" y="4200768"/>
            <a:ext cx="1304348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1039" name="Picture 15" descr="D:\OGuseva\Презентации\Альманахи\sport-almanah-mo-obl-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8596" y="3214686"/>
            <a:ext cx="1320882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0999999"/>
            </a:camera>
            <a:lightRig rig="threePt" dir="t"/>
          </a:scene3d>
        </p:spPr>
      </p:pic>
      <p:pic>
        <p:nvPicPr>
          <p:cNvPr id="1026" name="Picture 2" descr="D:\OGuseva\Презентации\Альманахи\olimp kaleidoskop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2910" y="4357694"/>
            <a:ext cx="1530000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00000"/>
            </a:camera>
            <a:lightRig rig="threePt" dir="t"/>
          </a:scene3d>
        </p:spPr>
      </p:pic>
      <p:pic>
        <p:nvPicPr>
          <p:cNvPr id="27" name="Picture 5" descr="38_slai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996" y="3571876"/>
            <a:ext cx="2939004" cy="32861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000232" y="428604"/>
            <a:ext cx="507209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ts val="3600"/>
              </a:lnSpc>
              <a:defRPr/>
            </a:pPr>
            <a:r>
              <a:rPr lang="ru-RU" sz="3200" b="1" dirty="0" smtClean="0">
                <a:ln w="635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Издательские проекты</a:t>
            </a:r>
            <a:endParaRPr lang="ru-RU" sz="3200" cap="all" dirty="0">
              <a:ln w="635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09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00"/>
                            </p:stCondLst>
                            <p:childTnLst>
                              <p:par>
                                <p:cTn id="7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5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571472" y="1428736"/>
            <a:ext cx="4357718" cy="3000396"/>
          </a:xfrm>
          <a:prstGeom prst="roundRect">
            <a:avLst>
              <a:gd name="adj" fmla="val 7445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00"/>
              </a:spcAft>
            </a:pPr>
            <a:r>
              <a:rPr lang="ru-RU" sz="2200" b="1" dirty="0" smtClean="0">
                <a:solidFill>
                  <a:srgbClr val="FF3399"/>
                </a:solidFill>
              </a:rPr>
              <a:t>Интернет-портал</a:t>
            </a:r>
            <a:r>
              <a:rPr lang="ru-RU" sz="22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smtClean="0">
                <a:solidFill>
                  <a:srgbClr val="0070C0"/>
                </a:solidFill>
              </a:rPr>
              <a:t>www.klepa.ru</a:t>
            </a:r>
            <a:endParaRPr lang="ru-RU" sz="3000" b="1" dirty="0" smtClean="0">
              <a:solidFill>
                <a:srgbClr val="0070C0"/>
              </a:solidFill>
            </a:endParaRP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Настоящие новости с хорошим 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настроением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Творческие тематические 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конкурсы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70C0"/>
                </a:solidFill>
              </a:rPr>
              <a:t>Журналы в </a:t>
            </a:r>
            <a:r>
              <a:rPr lang="ru-RU" sz="1600" b="1" dirty="0" err="1" smtClean="0">
                <a:solidFill>
                  <a:srgbClr val="0070C0"/>
                </a:solidFill>
              </a:rPr>
              <a:t>онлайн-версии</a:t>
            </a:r>
            <a:r>
              <a:rPr lang="ru-RU" sz="1600" b="1" dirty="0" smtClean="0">
                <a:solidFill>
                  <a:srgbClr val="0070C0"/>
                </a:solidFill>
              </a:rPr>
              <a:t> 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Увлекательные </a:t>
            </a:r>
            <a:r>
              <a:rPr lang="ru-RU" sz="1500" dirty="0" err="1" smtClean="0">
                <a:solidFill>
                  <a:schemeClr val="tx1"/>
                </a:solidFill>
              </a:rPr>
              <a:t>онлайн-уроки</a:t>
            </a:r>
            <a:endParaRPr lang="ru-RU" sz="1500" dirty="0" smtClean="0">
              <a:solidFill>
                <a:schemeClr val="tx1"/>
              </a:solidFill>
            </a:endParaRP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Игры, видео, музыка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Галерея работ наших читателей</a:t>
            </a:r>
          </a:p>
        </p:txBody>
      </p:sp>
      <p:pic>
        <p:nvPicPr>
          <p:cNvPr id="10" name="Picture 2" descr="D:\OGuseva\Презентации\Prezentacja\klepa kom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-714404"/>
            <a:ext cx="5971056" cy="74295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4429124" y="4929198"/>
            <a:ext cx="4429156" cy="1571636"/>
          </a:xfrm>
          <a:prstGeom prst="roundRect">
            <a:avLst>
              <a:gd name="adj" fmla="val 7445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0" algn="ctr">
              <a:spcAft>
                <a:spcPts val="500"/>
              </a:spcAft>
            </a:pPr>
            <a:r>
              <a:rPr lang="ru-RU" sz="2200" b="1" dirty="0" smtClean="0">
                <a:solidFill>
                  <a:srgbClr val="0070C0"/>
                </a:solidFill>
              </a:rPr>
              <a:t>Электронные приложения</a:t>
            </a:r>
          </a:p>
          <a:p>
            <a:pPr marL="360000" algn="ctr"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</a:rPr>
              <a:t>Интерактивные приложения  </a:t>
            </a:r>
          </a:p>
          <a:p>
            <a:pPr marL="360000" algn="ctr"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</a:rPr>
              <a:t>для мобильных устройств </a:t>
            </a:r>
          </a:p>
          <a:p>
            <a:pPr marL="360000" algn="ctr"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</a:rPr>
              <a:t>на платформах </a:t>
            </a:r>
            <a:r>
              <a:rPr lang="en-US" sz="1600" dirty="0" err="1" smtClean="0">
                <a:solidFill>
                  <a:schemeClr val="tx1"/>
                </a:solidFill>
              </a:rPr>
              <a:t>iOS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и </a:t>
            </a:r>
            <a:r>
              <a:rPr lang="en-US" sz="1600" dirty="0" smtClean="0">
                <a:solidFill>
                  <a:schemeClr val="tx1"/>
                </a:solidFill>
              </a:rPr>
              <a:t>Android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57356" y="214290"/>
            <a:ext cx="507206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Интернет и мобильные приложения</a:t>
            </a:r>
            <a:endParaRPr lang="ru-RU" sz="3200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8" name="Овальная выноска 27"/>
          <p:cNvSpPr/>
          <p:nvPr/>
        </p:nvSpPr>
        <p:spPr>
          <a:xfrm>
            <a:off x="1214414" y="4929198"/>
            <a:ext cx="3714776" cy="1643074"/>
          </a:xfrm>
          <a:prstGeom prst="wedgeEllipseCallout">
            <a:avLst>
              <a:gd name="adj1" fmla="val -49886"/>
              <a:gd name="adj2" fmla="val -43543"/>
            </a:avLst>
          </a:prstGeom>
          <a:solidFill>
            <a:schemeClr val="bg1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Кюи-кюи</a:t>
            </a:r>
            <a:r>
              <a:rPr lang="ru-RU" sz="2000" b="1" dirty="0" smtClean="0">
                <a:solidFill>
                  <a:srgbClr val="0070C0"/>
                </a:solidFill>
              </a:rPr>
              <a:t>!</a:t>
            </a:r>
            <a:endParaRPr lang="ru-RU" sz="16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3399"/>
                </a:solidFill>
              </a:rPr>
              <a:t>Я – </a:t>
            </a:r>
            <a:r>
              <a:rPr lang="ru-RU" sz="2400" b="1" dirty="0" err="1" smtClean="0">
                <a:solidFill>
                  <a:srgbClr val="FF3399"/>
                </a:solidFill>
              </a:rPr>
              <a:t>Капи-Капи</a:t>
            </a:r>
            <a:r>
              <a:rPr lang="ru-RU" sz="2400" b="1" dirty="0" smtClean="0">
                <a:solidFill>
                  <a:srgbClr val="FF3399"/>
                </a:solidFill>
              </a:rPr>
              <a:t>!</a:t>
            </a:r>
          </a:p>
          <a:p>
            <a:pPr algn="ctr"/>
            <a:r>
              <a:rPr lang="ru-RU" sz="1600" dirty="0" smtClean="0">
                <a:solidFill>
                  <a:srgbClr val="0070C0"/>
                </a:solidFill>
              </a:rPr>
              <a:t>Миленькая птичка-невеличка!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3081" name="Picture 9" descr="D:\OGuseva\Презентации\Prezentacja\klepa-planshe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714744" y="3129559"/>
            <a:ext cx="1857356" cy="32283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7" descr="Pasha_sLov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9462"/>
            <a:ext cx="2172771" cy="24256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WWW_на_всякий_случа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6" y="3071810"/>
            <a:ext cx="1316566" cy="17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009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96708" flipV="1">
            <a:off x="4003228" y="4352067"/>
            <a:ext cx="931589" cy="931589"/>
          </a:xfrm>
          <a:prstGeom prst="roundRect">
            <a:avLst/>
          </a:prstGeom>
          <a:ln>
            <a:solidFill>
              <a:schemeClr val="bg1"/>
            </a:solidFill>
          </a:ln>
        </p:spPr>
      </p:pic>
      <p:sp>
        <p:nvSpPr>
          <p:cNvPr id="28" name="Овальная выноска 27"/>
          <p:cNvSpPr/>
          <p:nvPr/>
        </p:nvSpPr>
        <p:spPr>
          <a:xfrm>
            <a:off x="1571604" y="5143512"/>
            <a:ext cx="3643338" cy="1500198"/>
          </a:xfrm>
          <a:prstGeom prst="wedgeEllipseCallout">
            <a:avLst>
              <a:gd name="adj1" fmla="val -60580"/>
              <a:gd name="adj2" fmla="val -44365"/>
            </a:avLst>
          </a:prstGeom>
          <a:solidFill>
            <a:schemeClr val="bg1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70C0"/>
                </a:solidFill>
              </a:rPr>
              <a:t>Посмотреть мультфильмы и записи телепередач можно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ru-RU" sz="1600" dirty="0" smtClean="0">
                <a:solidFill>
                  <a:srgbClr val="0070C0"/>
                </a:solidFill>
              </a:rPr>
              <a:t>на сайте </a:t>
            </a:r>
          </a:p>
          <a:p>
            <a:pPr algn="ctr"/>
            <a:r>
              <a:rPr lang="en-US" sz="2400" b="1" dirty="0" smtClean="0">
                <a:solidFill>
                  <a:srgbClr val="FF3399"/>
                </a:solidFill>
                <a:latin typeface="Corbel" pitchFamily="34" charset="0"/>
              </a:rPr>
              <a:t>www.klepa.ru</a:t>
            </a:r>
            <a:endParaRPr lang="ru-RU" sz="2400" b="1" dirty="0">
              <a:solidFill>
                <a:srgbClr val="FF3399"/>
              </a:solidFill>
              <a:latin typeface="Corbe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2" y="1500174"/>
            <a:ext cx="3357586" cy="3071834"/>
          </a:xfrm>
          <a:prstGeom prst="roundRect">
            <a:avLst>
              <a:gd name="adj" fmla="val 7445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00"/>
              </a:spcAft>
            </a:pPr>
            <a:r>
              <a:rPr lang="ru-RU" sz="2200" b="1" dirty="0" smtClean="0">
                <a:solidFill>
                  <a:srgbClr val="FF3399"/>
                </a:solidFill>
              </a:rPr>
              <a:t>Мультфильмы</a:t>
            </a:r>
          </a:p>
          <a:p>
            <a:pPr algn="ctr"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</a:rPr>
              <a:t>Короткометражной </a:t>
            </a:r>
            <a:r>
              <a:rPr lang="ru-RU" sz="1600" dirty="0" err="1" smtClean="0">
                <a:solidFill>
                  <a:schemeClr val="tx1"/>
                </a:solidFill>
              </a:rPr>
              <a:t>флэш-анимации</a:t>
            </a:r>
            <a:r>
              <a:rPr lang="ru-RU" sz="1600" dirty="0" smtClean="0">
                <a:solidFill>
                  <a:schemeClr val="tx1"/>
                </a:solidFill>
              </a:rPr>
              <a:t> до полнометражного </a:t>
            </a:r>
            <a:r>
              <a:rPr lang="en-US" sz="1600" dirty="0" smtClean="0">
                <a:solidFill>
                  <a:schemeClr val="tx1"/>
                </a:solidFill>
              </a:rPr>
              <a:t>3D-</a:t>
            </a:r>
            <a:r>
              <a:rPr lang="ru-RU" sz="1600" dirty="0" smtClean="0">
                <a:solidFill>
                  <a:schemeClr val="tx1"/>
                </a:solidFill>
              </a:rPr>
              <a:t>фильма об истории России.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</a:rPr>
              <a:t>«Исторические заклёпки»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«Оживи свою мечту»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« Так победим! »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« Вместе - интереснее! »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« Все - победители! »</a:t>
            </a:r>
          </a:p>
        </p:txBody>
      </p:sp>
      <p:pic>
        <p:nvPicPr>
          <p:cNvPr id="10" name="Picture 5" descr="Мультимедиа_ико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827179"/>
            <a:ext cx="1649624" cy="181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857356" y="428604"/>
            <a:ext cx="50720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Мультимедиа </a:t>
            </a:r>
          </a:p>
        </p:txBody>
      </p:sp>
      <p:pic>
        <p:nvPicPr>
          <p:cNvPr id="18" name="Picture 7" descr="Pasha_sLov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9462"/>
            <a:ext cx="2172771" cy="24256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7" y="3045931"/>
            <a:ext cx="2714643" cy="1526077"/>
          </a:xfrm>
          <a:prstGeom prst="roundRect">
            <a:avLst>
              <a:gd name="adj" fmla="val 11933"/>
            </a:avLst>
          </a:prstGeom>
          <a:noFill/>
          <a:ln>
            <a:noFill/>
          </a:ln>
          <a:scene3d>
            <a:camera prst="orthographicFront">
              <a:rot lat="0" lon="0" rev="209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4929190" y="4786322"/>
            <a:ext cx="3857652" cy="1857388"/>
          </a:xfrm>
          <a:prstGeom prst="roundRect">
            <a:avLst>
              <a:gd name="adj" fmla="val 7445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00"/>
              </a:spcAft>
            </a:pPr>
            <a:r>
              <a:rPr lang="ru-RU" sz="2200" b="1" dirty="0" smtClean="0">
                <a:solidFill>
                  <a:srgbClr val="0070C0"/>
                </a:solidFill>
              </a:rPr>
              <a:t>Участие в других проектах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Телевизионные передачи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Радиопередачи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Выпуск музыкальных альбомов 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Компьютерные игры</a:t>
            </a:r>
          </a:p>
        </p:txBody>
      </p:sp>
      <p:pic>
        <p:nvPicPr>
          <p:cNvPr id="14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9" y="1500174"/>
            <a:ext cx="2807950" cy="1580624"/>
          </a:xfrm>
          <a:prstGeom prst="roundRect">
            <a:avLst>
              <a:gd name="adj" fmla="val 13101"/>
            </a:avLst>
          </a:prstGeom>
          <a:noFill/>
          <a:ln>
            <a:solidFill>
              <a:schemeClr val="bg1"/>
            </a:solidFill>
          </a:ln>
          <a:scene3d>
            <a:camera prst="orthographicFront">
              <a:rot lat="0" lon="0" rev="3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Давай_икон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68" y="3714752"/>
            <a:ext cx="1166812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2" y="2431745"/>
            <a:ext cx="1587251" cy="2283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1299999"/>
            </a:camera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3818009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1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OGuseva\Презентации\Сувенирка\Tamareska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2000240"/>
            <a:ext cx="2175362" cy="4358411"/>
          </a:xfrm>
          <a:prstGeom prst="rect">
            <a:avLst/>
          </a:prstGeom>
          <a:noFill/>
          <a:scene3d>
            <a:camera prst="orthographicFront">
              <a:rot lat="0" lon="0" rev="21299999"/>
            </a:camera>
            <a:lightRig rig="threePt" dir="t"/>
          </a:scene3d>
        </p:spPr>
      </p:pic>
      <p:pic>
        <p:nvPicPr>
          <p:cNvPr id="2052" name="Picture 4" descr="D:\OGuseva\Презентации\Сувенирка\zakladk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2428868"/>
            <a:ext cx="664513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00000"/>
            </a:camera>
            <a:lightRig rig="threePt" dir="t"/>
          </a:scene3d>
        </p:spPr>
      </p:pic>
      <p:pic>
        <p:nvPicPr>
          <p:cNvPr id="2053" name="Picture 5" descr="D:\OGuseva\Презентации\Сувенирка\zakladka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480" y="2214554"/>
            <a:ext cx="664513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0999999"/>
            </a:camera>
            <a:lightRig rig="threePt" dir="t"/>
          </a:scene3d>
        </p:spPr>
      </p:pic>
      <p:sp>
        <p:nvSpPr>
          <p:cNvPr id="21" name="Скругленный прямоугольник 20"/>
          <p:cNvSpPr/>
          <p:nvPr/>
        </p:nvSpPr>
        <p:spPr>
          <a:xfrm>
            <a:off x="5643570" y="1643050"/>
            <a:ext cx="3143272" cy="2643206"/>
          </a:xfrm>
          <a:prstGeom prst="roundRect">
            <a:avLst>
              <a:gd name="adj" fmla="val 7445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  <a:spcAft>
                <a:spcPts val="500"/>
              </a:spcAft>
            </a:pPr>
            <a:r>
              <a:rPr lang="ru-RU" b="1" dirty="0" smtClean="0">
                <a:solidFill>
                  <a:srgbClr val="7030A0"/>
                </a:solidFill>
              </a:rPr>
              <a:t>Полиграфия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Календари </a:t>
            </a:r>
            <a:endParaRPr lang="en-US" sz="1500" dirty="0" smtClean="0">
              <a:solidFill>
                <a:schemeClr val="tx1"/>
              </a:solidFill>
            </a:endParaRP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Буклеты, брошюры, листовки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Закладки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Плакаты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Значки, магниты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Флажки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Широкоформатная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ru-RU" sz="1500" dirty="0" smtClean="0">
                <a:solidFill>
                  <a:schemeClr val="tx1"/>
                </a:solidFill>
              </a:rPr>
              <a:t>печать</a:t>
            </a:r>
          </a:p>
        </p:txBody>
      </p:sp>
      <p:pic>
        <p:nvPicPr>
          <p:cNvPr id="2065" name="Picture 17" descr="D:\OGuseva\Презентации\Сувенирка\баннеры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5815" y="4218577"/>
            <a:ext cx="3563903" cy="2067943"/>
          </a:xfrm>
          <a:prstGeom prst="roundRect">
            <a:avLst>
              <a:gd name="adj" fmla="val 10630"/>
            </a:avLst>
          </a:prstGeom>
          <a:noFill/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071538" y="285728"/>
            <a:ext cx="6572296" cy="9643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ts val="3400"/>
              </a:lnSpc>
              <a:defRPr/>
            </a:pPr>
            <a:r>
              <a:rPr lang="ru-RU" sz="3200" b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Сувенирная и рекламная </a:t>
            </a:r>
          </a:p>
          <a:p>
            <a:pPr lvl="0" algn="ctr">
              <a:lnSpc>
                <a:spcPts val="3400"/>
              </a:lnSpc>
              <a:defRPr/>
            </a:pPr>
            <a:r>
              <a:rPr lang="ru-RU" sz="3200" b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продукция</a:t>
            </a:r>
            <a:endParaRPr lang="ru-RU" sz="3200" cap="all" dirty="0">
              <a:solidFill>
                <a:srgbClr val="00B0F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Овальная выноска 18"/>
          <p:cNvSpPr/>
          <p:nvPr/>
        </p:nvSpPr>
        <p:spPr>
          <a:xfrm>
            <a:off x="1000100" y="1357298"/>
            <a:ext cx="3357586" cy="1285884"/>
          </a:xfrm>
          <a:prstGeom prst="wedgeEllipseCallout">
            <a:avLst>
              <a:gd name="adj1" fmla="val -33925"/>
              <a:gd name="adj2" fmla="val 77986"/>
            </a:avLst>
          </a:prstGeom>
          <a:solidFill>
            <a:schemeClr val="bg1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Подарки от </a:t>
            </a:r>
            <a:r>
              <a:rPr lang="ru-RU" sz="2000" b="1" dirty="0" err="1" smtClean="0">
                <a:solidFill>
                  <a:srgbClr val="FF0000"/>
                </a:solidFill>
              </a:rPr>
              <a:t>Клёпы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1600" dirty="0" smtClean="0">
                <a:solidFill>
                  <a:srgbClr val="7030A0"/>
                </a:solidFill>
              </a:rPr>
              <a:t>не только приятные,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но и полезные!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8" name="Picture 19" descr="klepa_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785927"/>
            <a:ext cx="2362727" cy="45720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:\OGuseva\Презентации\Сувенирка\Буклет Франция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11" y="3429000"/>
            <a:ext cx="1928826" cy="20101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00000"/>
            </a:camera>
            <a:lightRig rig="threePt" dir="t"/>
          </a:scene3d>
        </p:spPr>
      </p:pic>
      <p:pic>
        <p:nvPicPr>
          <p:cNvPr id="2055" name="Picture 7" descr="D:\OGuseva\Презентации\Сувенирка\Znachok_phil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7686" y="928670"/>
            <a:ext cx="180000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7" name="Picture 9" descr="D:\OGuseva\Презентации\Сувенирка\kalendar-domik-2012-v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86380" y="5166729"/>
            <a:ext cx="3357586" cy="17627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4" name="Picture 6" descr="D:\OGuseva\Презентации\Сувенирка\Znachok_klepa_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0" y="5058000"/>
            <a:ext cx="180000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67" name="Picture 19" descr="D:\OGuseva\Презентации\Сувенирка\дети-флажки2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71538" y="5119196"/>
            <a:ext cx="2156283" cy="1445128"/>
          </a:xfrm>
          <a:prstGeom prst="roundRect">
            <a:avLst>
              <a:gd name="adj" fmla="val 9698"/>
            </a:avLst>
          </a:prstGeom>
          <a:noFill/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18009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OGuseva\Презентации\Сувенирка\Kola_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143380"/>
            <a:ext cx="2143140" cy="16073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19" descr="klepa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785927"/>
            <a:ext cx="2362727" cy="45720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5429256" y="1500174"/>
            <a:ext cx="3357586" cy="3000396"/>
          </a:xfrm>
          <a:prstGeom prst="roundRect">
            <a:avLst>
              <a:gd name="adj" fmla="val 7445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  <a:spcAft>
                <a:spcPts val="500"/>
              </a:spcAft>
            </a:pPr>
            <a:r>
              <a:rPr lang="ru-RU" b="1" dirty="0" smtClean="0">
                <a:solidFill>
                  <a:srgbClr val="7030A0"/>
                </a:solidFill>
              </a:rPr>
              <a:t>Фирменные товары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Красочная оригинальная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упаковка продуктов 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питания, средств 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и предметов гигиены</a:t>
            </a:r>
            <a:endParaRPr lang="en-US" sz="1500" dirty="0" smtClean="0">
              <a:solidFill>
                <a:schemeClr val="tx1"/>
              </a:solidFill>
            </a:endParaRP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Оригинальный дизайн 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детских и взрослых товаров</a:t>
            </a:r>
          </a:p>
          <a:p>
            <a:pPr marL="72000" indent="180000"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</a:rPr>
              <a:t>Одежда и вещи для детей 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и взрослых с фирменной</a:t>
            </a:r>
          </a:p>
          <a:p>
            <a:pPr marL="72000" indent="180000"/>
            <a:r>
              <a:rPr lang="ru-RU" sz="1500" dirty="0" smtClean="0">
                <a:solidFill>
                  <a:schemeClr val="tx1"/>
                </a:solidFill>
              </a:rPr>
              <a:t>символикой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1538" y="285728"/>
            <a:ext cx="6572296" cy="9643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ts val="3400"/>
              </a:lnSpc>
              <a:defRPr/>
            </a:pPr>
            <a:r>
              <a:rPr lang="ru-RU" sz="3200" b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Сувенирная и рекламная </a:t>
            </a:r>
          </a:p>
          <a:p>
            <a:pPr lvl="0" algn="ctr">
              <a:lnSpc>
                <a:spcPts val="3400"/>
              </a:lnSpc>
              <a:defRPr/>
            </a:pPr>
            <a:r>
              <a:rPr lang="ru-RU" sz="3200" b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продукция</a:t>
            </a:r>
            <a:endParaRPr lang="ru-RU" sz="3200" cap="all" dirty="0">
              <a:solidFill>
                <a:srgbClr val="00B0F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Овальная выноска 18"/>
          <p:cNvSpPr/>
          <p:nvPr/>
        </p:nvSpPr>
        <p:spPr>
          <a:xfrm>
            <a:off x="1000100" y="1428736"/>
            <a:ext cx="3857652" cy="1285884"/>
          </a:xfrm>
          <a:prstGeom prst="wedgeEllipseCallout">
            <a:avLst>
              <a:gd name="adj1" fmla="val -33925"/>
              <a:gd name="adj2" fmla="val 77986"/>
            </a:avLst>
          </a:prstGeom>
          <a:solidFill>
            <a:schemeClr val="bg1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Фирменный стиль</a:t>
            </a:r>
          </a:p>
          <a:p>
            <a:pPr algn="ctr"/>
            <a:r>
              <a:rPr lang="ru-RU" sz="1600" dirty="0" smtClean="0">
                <a:solidFill>
                  <a:srgbClr val="7030A0"/>
                </a:solidFill>
              </a:rPr>
              <a:t>сделает вещи интересными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и узнаваемыми!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D:\OGuseva\Презентации\Сувенирка\Толстовка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7422" y="2297422"/>
            <a:ext cx="3429024" cy="32747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D:\OGuseva\Презентации\Сувенирка\Kasha_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4143380"/>
            <a:ext cx="2357454" cy="21963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9" name="Picture 5" descr="D:\OGuseva\Презентации\Сувенирка\Konfeta_0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7450" y="4857760"/>
            <a:ext cx="1679326" cy="15001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D:\OGuseva\Презентации\Сувенирка\Mind_0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0628" y="4286256"/>
            <a:ext cx="1603581" cy="18843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3" name="Picture 9" descr="D:\OGuseva\Презентации\Сувенирка\Shoko_0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00298" y="5214950"/>
            <a:ext cx="1714512" cy="13687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4" name="Picture 10" descr="D:\OGuseva\Презентации\Сувенирка\Sok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786710" y="4214818"/>
            <a:ext cx="1032803" cy="22582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0999999"/>
            </a:camera>
            <a:lightRig rig="threePt" dir="t"/>
          </a:scene3d>
        </p:spPr>
      </p:pic>
      <p:pic>
        <p:nvPicPr>
          <p:cNvPr id="1035" name="Picture 11" descr="D:\OGuseva\Презентации\Сувенирка\Termos_01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3477739"/>
            <a:ext cx="1357258" cy="2165839"/>
          </a:xfrm>
          <a:prstGeom prst="rect">
            <a:avLst/>
          </a:prstGeom>
          <a:noFill/>
          <a:scene3d>
            <a:camera prst="orthographicFront">
              <a:rot lat="0" lon="0" rev="900000"/>
            </a:camera>
            <a:lightRig rig="threePt" dir="t"/>
          </a:scene3d>
        </p:spPr>
      </p:pic>
      <p:pic>
        <p:nvPicPr>
          <p:cNvPr id="1036" name="Picture 12" descr="D:\OGuseva\Презентации\Сувенирка\Vitaminka_01-2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57818" y="5286388"/>
            <a:ext cx="1604681" cy="13001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1" name="Picture 7" descr="D:\OGuseva\Презентации\Сувенирка\Rukzak_01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00100" y="3857628"/>
            <a:ext cx="2214578" cy="27007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009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24677</TotalTime>
  <Words>722</Words>
  <Application>Microsoft Office PowerPoint</Application>
  <PresentationFormat>Экран (4:3)</PresentationFormat>
  <Paragraphs>204</Paragraphs>
  <Slides>14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Klepa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Pavel Plakhov</dc:creator>
  <cp:lastModifiedBy>ND</cp:lastModifiedBy>
  <cp:revision>325</cp:revision>
  <dcterms:created xsi:type="dcterms:W3CDTF">2010-03-29T11:41:14Z</dcterms:created>
  <dcterms:modified xsi:type="dcterms:W3CDTF">2015-04-23T07:52:08Z</dcterms:modified>
</cp:coreProperties>
</file>